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5"/>
        <p:guide pos="221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1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10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11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7" name="Google Shape;287;p12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" name="Google Shape;310;p13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p14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" name="Google Shape;342;p15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2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3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4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5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6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7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8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 txBox="1"/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9:notes"/>
          <p:cNvSpPr/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yumei1992.tistory.com/" TargetMode="External"/><Relationship Id="rId2" Type="http://schemas.openxmlformats.org/officeDocument/2006/relationships/hyperlink" Target="https://github.com/JeeaYou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yumei1992.tistory.com/" TargetMode="External"/><Relationship Id="rId2" Type="http://schemas.openxmlformats.org/officeDocument/2006/relationships/hyperlink" Target="https://github.com/JeeaYou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hyperlink" Target="https://yumei1992.tistory.com/" TargetMode="External"/><Relationship Id="rId4" Type="http://schemas.openxmlformats.org/officeDocument/2006/relationships/hyperlink" Target="https://github.com/JeeaYou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hyperlink" Target="https://yumei1992.tistory.com/" TargetMode="External"/><Relationship Id="rId3" Type="http://schemas.openxmlformats.org/officeDocument/2006/relationships/hyperlink" Target="https://github.com/JeeaYou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hyperlink" Target="https://yumei1992.tistory.com/" TargetMode="External"/><Relationship Id="rId4" Type="http://schemas.openxmlformats.org/officeDocument/2006/relationships/hyperlink" Target="https://github.com/JeeaYou" TargetMode="Externa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hyperlink" Target="https://yumei1992.tistory.com/" TargetMode="External"/><Relationship Id="rId3" Type="http://schemas.openxmlformats.org/officeDocument/2006/relationships/hyperlink" Target="https://github.com/JeeaYou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 extrusionOk="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/>
          <p:nvPr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 extrusionOk="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" name="Google Shape;10;p3"/>
          <p:cNvSpPr/>
          <p:nvPr/>
        </p:nvSpPr>
        <p:spPr>
          <a:xfrm>
            <a:off x="-635" y="7620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 extrusionOk="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" name="Google Shape;11;p3"/>
          <p:cNvGrpSpPr/>
          <p:nvPr/>
        </p:nvGrpSpPr>
        <p:grpSpPr>
          <a:xfrm>
            <a:off x="508635" y="437515"/>
            <a:ext cx="591820" cy="316230"/>
            <a:chOff x="801" y="689"/>
            <a:chExt cx="932" cy="498"/>
          </a:xfrm>
        </p:grpSpPr>
        <p:sp>
          <p:nvSpPr>
            <p:cNvPr id="12" name="Google Shape;12;p3"/>
            <p:cNvSpPr/>
            <p:nvPr/>
          </p:nvSpPr>
          <p:spPr>
            <a:xfrm>
              <a:off x="813" y="801"/>
              <a:ext cx="358" cy="386"/>
            </a:xfrm>
            <a:custGeom>
              <a:avLst/>
              <a:gdLst/>
              <a:ahLst/>
              <a:cxnLst/>
              <a:rect l="l" t="t" r="r" b="b"/>
              <a:pathLst>
                <a:path w="227634" h="245288" extrusionOk="0">
                  <a:moveTo>
                    <a:pt x="151499" y="122645"/>
                  </a:moveTo>
                  <a:cubicBezTo>
                    <a:pt x="151499" y="68873"/>
                    <a:pt x="182512" y="22365"/>
                    <a:pt x="227635" y="0"/>
                  </a:cubicBezTo>
                  <a:cubicBezTo>
                    <a:pt x="197219" y="4661"/>
                    <a:pt x="167475" y="12840"/>
                    <a:pt x="138722" y="24499"/>
                  </a:cubicBezTo>
                  <a:cubicBezTo>
                    <a:pt x="89408" y="44501"/>
                    <a:pt x="45161" y="73889"/>
                    <a:pt x="7214" y="111837"/>
                  </a:cubicBezTo>
                  <a:lnTo>
                    <a:pt x="4458" y="114593"/>
                  </a:lnTo>
                  <a:cubicBezTo>
                    <a:pt x="0" y="119038"/>
                    <a:pt x="0" y="126251"/>
                    <a:pt x="4458" y="130696"/>
                  </a:cubicBezTo>
                  <a:lnTo>
                    <a:pt x="7214" y="133452"/>
                  </a:lnTo>
                  <a:cubicBezTo>
                    <a:pt x="45161" y="171400"/>
                    <a:pt x="89408" y="200788"/>
                    <a:pt x="138722" y="220790"/>
                  </a:cubicBezTo>
                  <a:cubicBezTo>
                    <a:pt x="167475" y="232449"/>
                    <a:pt x="197219" y="240628"/>
                    <a:pt x="227635" y="245289"/>
                  </a:cubicBezTo>
                  <a:cubicBezTo>
                    <a:pt x="182512" y="222924"/>
                    <a:pt x="151499" y="176416"/>
                    <a:pt x="151499" y="122645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" name="Google Shape;13;p3"/>
            <p:cNvSpPr/>
            <p:nvPr/>
          </p:nvSpPr>
          <p:spPr>
            <a:xfrm>
              <a:off x="1362" y="801"/>
              <a:ext cx="358" cy="386"/>
            </a:xfrm>
            <a:custGeom>
              <a:avLst/>
              <a:gdLst/>
              <a:ahLst/>
              <a:cxnLst/>
              <a:rect l="l" t="t" r="r" b="b"/>
              <a:pathLst>
                <a:path w="227622" h="245288" extrusionOk="0">
                  <a:moveTo>
                    <a:pt x="220421" y="111837"/>
                  </a:moveTo>
                  <a:cubicBezTo>
                    <a:pt x="182474" y="73889"/>
                    <a:pt x="138227" y="44514"/>
                    <a:pt x="88913" y="24511"/>
                  </a:cubicBezTo>
                  <a:cubicBezTo>
                    <a:pt x="60147" y="12853"/>
                    <a:pt x="30417" y="4661"/>
                    <a:pt x="0" y="0"/>
                  </a:cubicBezTo>
                  <a:cubicBezTo>
                    <a:pt x="45110" y="22365"/>
                    <a:pt x="76137" y="68885"/>
                    <a:pt x="76137" y="122645"/>
                  </a:cubicBezTo>
                  <a:cubicBezTo>
                    <a:pt x="76137" y="176416"/>
                    <a:pt x="45110" y="222924"/>
                    <a:pt x="0" y="245288"/>
                  </a:cubicBezTo>
                  <a:cubicBezTo>
                    <a:pt x="30417" y="240627"/>
                    <a:pt x="60147" y="232449"/>
                    <a:pt x="88913" y="220790"/>
                  </a:cubicBezTo>
                  <a:cubicBezTo>
                    <a:pt x="138227" y="200787"/>
                    <a:pt x="182474" y="171412"/>
                    <a:pt x="220421" y="133465"/>
                  </a:cubicBezTo>
                  <a:lnTo>
                    <a:pt x="223177" y="130709"/>
                  </a:lnTo>
                  <a:cubicBezTo>
                    <a:pt x="227622" y="126251"/>
                    <a:pt x="227622" y="119037"/>
                    <a:pt x="223177" y="114593"/>
                  </a:cubicBezTo>
                  <a:lnTo>
                    <a:pt x="220421" y="111837"/>
                  </a:ln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3"/>
            <p:cNvSpPr/>
            <p:nvPr/>
          </p:nvSpPr>
          <p:spPr>
            <a:xfrm>
              <a:off x="1111" y="838"/>
              <a:ext cx="312" cy="312"/>
            </a:xfrm>
            <a:custGeom>
              <a:avLst/>
              <a:gdLst/>
              <a:ahLst/>
              <a:cxnLst/>
              <a:rect l="l" t="t" r="r" b="b"/>
              <a:pathLst>
                <a:path w="198005" h="197993" extrusionOk="0">
                  <a:moveTo>
                    <a:pt x="198006" y="98997"/>
                  </a:moveTo>
                  <a:cubicBezTo>
                    <a:pt x="198006" y="44323"/>
                    <a:pt x="153683" y="0"/>
                    <a:pt x="99010" y="0"/>
                  </a:cubicBezTo>
                  <a:cubicBezTo>
                    <a:pt x="85281" y="0"/>
                    <a:pt x="72213" y="2794"/>
                    <a:pt x="60325" y="7836"/>
                  </a:cubicBezTo>
                  <a:cubicBezTo>
                    <a:pt x="71133" y="11989"/>
                    <a:pt x="78816" y="22466"/>
                    <a:pt x="78816" y="34747"/>
                  </a:cubicBezTo>
                  <a:cubicBezTo>
                    <a:pt x="78816" y="50660"/>
                    <a:pt x="65913" y="63563"/>
                    <a:pt x="50000" y="63563"/>
                  </a:cubicBezTo>
                  <a:cubicBezTo>
                    <a:pt x="35065" y="63563"/>
                    <a:pt x="22771" y="52184"/>
                    <a:pt x="21336" y="37617"/>
                  </a:cubicBezTo>
                  <a:cubicBezTo>
                    <a:pt x="7976" y="54483"/>
                    <a:pt x="0" y="75806"/>
                    <a:pt x="0" y="98997"/>
                  </a:cubicBezTo>
                  <a:cubicBezTo>
                    <a:pt x="0" y="153670"/>
                    <a:pt x="44336" y="197993"/>
                    <a:pt x="99010" y="197993"/>
                  </a:cubicBezTo>
                  <a:cubicBezTo>
                    <a:pt x="153683" y="197993"/>
                    <a:pt x="198006" y="153670"/>
                    <a:pt x="198006" y="98997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801" y="83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43497" h="42952" extrusionOk="0">
                  <a:moveTo>
                    <a:pt x="39701" y="40691"/>
                  </a:moveTo>
                  <a:lnTo>
                    <a:pt x="39840" y="40589"/>
                  </a:lnTo>
                  <a:cubicBezTo>
                    <a:pt x="43117" y="38100"/>
                    <a:pt x="43498" y="33490"/>
                    <a:pt x="40666" y="30556"/>
                  </a:cubicBezTo>
                  <a:lnTo>
                    <a:pt x="14174" y="3111"/>
                  </a:lnTo>
                  <a:cubicBezTo>
                    <a:pt x="11494" y="330"/>
                    <a:pt x="6769" y="0"/>
                    <a:pt x="3633" y="2375"/>
                  </a:cubicBezTo>
                  <a:lnTo>
                    <a:pt x="3506" y="2464"/>
                  </a:lnTo>
                  <a:cubicBezTo>
                    <a:pt x="369" y="4852"/>
                    <a:pt x="0" y="9030"/>
                    <a:pt x="2693" y="11811"/>
                  </a:cubicBezTo>
                  <a:lnTo>
                    <a:pt x="29845" y="39967"/>
                  </a:lnTo>
                  <a:cubicBezTo>
                    <a:pt x="32423" y="42621"/>
                    <a:pt x="36729" y="42952"/>
                    <a:pt x="39701" y="40691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880" y="783"/>
              <a:ext cx="62" cy="73"/>
            </a:xfrm>
            <a:custGeom>
              <a:avLst/>
              <a:gdLst/>
              <a:ahLst/>
              <a:cxnLst/>
              <a:rect l="l" t="t" r="r" b="b"/>
              <a:pathLst>
                <a:path w="39065" h="46317" extrusionOk="0">
                  <a:moveTo>
                    <a:pt x="24448" y="42405"/>
                  </a:moveTo>
                  <a:cubicBezTo>
                    <a:pt x="26594" y="45415"/>
                    <a:pt x="30823" y="46317"/>
                    <a:pt x="34125" y="44475"/>
                  </a:cubicBezTo>
                  <a:lnTo>
                    <a:pt x="34404" y="44323"/>
                  </a:lnTo>
                  <a:cubicBezTo>
                    <a:pt x="37998" y="42316"/>
                    <a:pt x="39065" y="37833"/>
                    <a:pt x="36728" y="34544"/>
                  </a:cubicBezTo>
                  <a:lnTo>
                    <a:pt x="14999" y="4025"/>
                  </a:lnTo>
                  <a:cubicBezTo>
                    <a:pt x="12789" y="927"/>
                    <a:pt x="8166" y="0"/>
                    <a:pt x="4674" y="1955"/>
                  </a:cubicBezTo>
                  <a:lnTo>
                    <a:pt x="4547" y="2032"/>
                  </a:lnTo>
                  <a:cubicBezTo>
                    <a:pt x="1054" y="3987"/>
                    <a:pt x="0" y="8077"/>
                    <a:pt x="2210" y="11175"/>
                  </a:cubicBezTo>
                  <a:lnTo>
                    <a:pt x="24448" y="42405"/>
                  </a:ln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967" y="742"/>
              <a:ext cx="53" cy="77"/>
            </a:xfrm>
            <a:custGeom>
              <a:avLst/>
              <a:gdLst/>
              <a:ahLst/>
              <a:cxnLst/>
              <a:rect l="l" t="t" r="r" b="b"/>
              <a:pathLst>
                <a:path w="33794" h="48742" extrusionOk="0">
                  <a:moveTo>
                    <a:pt x="18516" y="43942"/>
                  </a:moveTo>
                  <a:cubicBezTo>
                    <a:pt x="20167" y="47244"/>
                    <a:pt x="24269" y="48742"/>
                    <a:pt x="27825" y="47346"/>
                  </a:cubicBezTo>
                  <a:lnTo>
                    <a:pt x="28245" y="47180"/>
                  </a:lnTo>
                  <a:cubicBezTo>
                    <a:pt x="32080" y="45682"/>
                    <a:pt x="33794" y="41427"/>
                    <a:pt x="32016" y="37871"/>
                  </a:cubicBezTo>
                  <a:lnTo>
                    <a:pt x="15494" y="4864"/>
                  </a:lnTo>
                  <a:cubicBezTo>
                    <a:pt x="13817" y="1511"/>
                    <a:pt x="9398" y="0"/>
                    <a:pt x="5626" y="1486"/>
                  </a:cubicBezTo>
                  <a:lnTo>
                    <a:pt x="5486" y="1549"/>
                  </a:lnTo>
                  <a:cubicBezTo>
                    <a:pt x="1702" y="3035"/>
                    <a:pt x="0" y="6947"/>
                    <a:pt x="1676" y="10300"/>
                  </a:cubicBezTo>
                  <a:lnTo>
                    <a:pt x="18516" y="43942"/>
                  </a:ln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061" y="712"/>
              <a:ext cx="44" cy="79"/>
            </a:xfrm>
            <a:custGeom>
              <a:avLst/>
              <a:gdLst/>
              <a:ahLst/>
              <a:cxnLst/>
              <a:rect l="l" t="t" r="r" b="b"/>
              <a:pathLst>
                <a:path w="27825" h="50114" extrusionOk="0">
                  <a:moveTo>
                    <a:pt x="12243" y="44501"/>
                  </a:moveTo>
                  <a:cubicBezTo>
                    <a:pt x="13360" y="48044"/>
                    <a:pt x="17234" y="50114"/>
                    <a:pt x="21006" y="49187"/>
                  </a:cubicBezTo>
                  <a:lnTo>
                    <a:pt x="21539" y="49048"/>
                  </a:lnTo>
                  <a:cubicBezTo>
                    <a:pt x="25514" y="48070"/>
                    <a:pt x="27826" y="44158"/>
                    <a:pt x="26657" y="40424"/>
                  </a:cubicBezTo>
                  <a:lnTo>
                    <a:pt x="15672" y="5588"/>
                  </a:lnTo>
                  <a:cubicBezTo>
                    <a:pt x="14554" y="2058"/>
                    <a:pt x="10427" y="0"/>
                    <a:pt x="6452" y="991"/>
                  </a:cubicBezTo>
                  <a:lnTo>
                    <a:pt x="6299" y="1016"/>
                  </a:lnTo>
                  <a:cubicBezTo>
                    <a:pt x="2324" y="2007"/>
                    <a:pt x="0" y="5664"/>
                    <a:pt x="1105" y="9195"/>
                  </a:cubicBezTo>
                  <a:lnTo>
                    <a:pt x="12243" y="44501"/>
                  </a:ln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158" y="695"/>
              <a:ext cx="34" cy="79"/>
            </a:xfrm>
            <a:custGeom>
              <a:avLst/>
              <a:gdLst/>
              <a:ahLst/>
              <a:cxnLst/>
              <a:rect l="l" t="t" r="r" b="b"/>
              <a:pathLst>
                <a:path w="21323" h="50457" extrusionOk="0">
                  <a:moveTo>
                    <a:pt x="5804" y="44120"/>
                  </a:moveTo>
                  <a:cubicBezTo>
                    <a:pt x="6350" y="47841"/>
                    <a:pt x="9919" y="50457"/>
                    <a:pt x="13843" y="50013"/>
                  </a:cubicBezTo>
                  <a:lnTo>
                    <a:pt x="14453" y="49937"/>
                  </a:lnTo>
                  <a:cubicBezTo>
                    <a:pt x="18479" y="49480"/>
                    <a:pt x="21324" y="45974"/>
                    <a:pt x="20765" y="42165"/>
                  </a:cubicBezTo>
                  <a:lnTo>
                    <a:pt x="15520" y="6198"/>
                  </a:lnTo>
                  <a:cubicBezTo>
                    <a:pt x="14999" y="2566"/>
                    <a:pt x="11240" y="0"/>
                    <a:pt x="7150" y="470"/>
                  </a:cubicBezTo>
                  <a:lnTo>
                    <a:pt x="6998" y="483"/>
                  </a:lnTo>
                  <a:cubicBezTo>
                    <a:pt x="2896" y="953"/>
                    <a:pt x="0" y="4280"/>
                    <a:pt x="534" y="7912"/>
                  </a:cubicBezTo>
                  <a:lnTo>
                    <a:pt x="5804" y="44120"/>
                  </a:ln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256" y="689"/>
              <a:ext cx="25" cy="79"/>
            </a:xfrm>
            <a:custGeom>
              <a:avLst/>
              <a:gdLst/>
              <a:ahLst/>
              <a:cxnLst/>
              <a:rect l="l" t="t" r="r" b="b"/>
              <a:pathLst>
                <a:path w="15862" h="50000" extrusionOk="0">
                  <a:moveTo>
                    <a:pt x="7201" y="49937"/>
                  </a:moveTo>
                  <a:lnTo>
                    <a:pt x="7836" y="49949"/>
                  </a:lnTo>
                  <a:cubicBezTo>
                    <a:pt x="11824" y="50000"/>
                    <a:pt x="15113" y="46965"/>
                    <a:pt x="15177" y="43180"/>
                  </a:cubicBezTo>
                  <a:lnTo>
                    <a:pt x="15799" y="6782"/>
                  </a:lnTo>
                  <a:cubicBezTo>
                    <a:pt x="15862" y="3124"/>
                    <a:pt x="12560" y="114"/>
                    <a:pt x="8433" y="51"/>
                  </a:cubicBezTo>
                  <a:lnTo>
                    <a:pt x="8280" y="51"/>
                  </a:lnTo>
                  <a:cubicBezTo>
                    <a:pt x="4140" y="0"/>
                    <a:pt x="749" y="2921"/>
                    <a:pt x="686" y="6579"/>
                  </a:cubicBezTo>
                  <a:lnTo>
                    <a:pt x="64" y="42939"/>
                  </a:lnTo>
                  <a:cubicBezTo>
                    <a:pt x="0" y="46749"/>
                    <a:pt x="3200" y="49886"/>
                    <a:pt x="7201" y="49937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5" y="698"/>
              <a:ext cx="36" cy="79"/>
            </a:xfrm>
            <a:custGeom>
              <a:avLst/>
              <a:gdLst/>
              <a:ahLst/>
              <a:cxnLst/>
              <a:rect l="l" t="t" r="r" b="b"/>
              <a:pathLst>
                <a:path w="22733" h="50470" extrusionOk="0">
                  <a:moveTo>
                    <a:pt x="6757" y="49835"/>
                  </a:moveTo>
                  <a:lnTo>
                    <a:pt x="7354" y="49923"/>
                  </a:lnTo>
                  <a:cubicBezTo>
                    <a:pt x="11253" y="50470"/>
                    <a:pt x="14897" y="47968"/>
                    <a:pt x="15558" y="44285"/>
                  </a:cubicBezTo>
                  <a:lnTo>
                    <a:pt x="22086" y="8204"/>
                  </a:lnTo>
                  <a:cubicBezTo>
                    <a:pt x="22733" y="4585"/>
                    <a:pt x="19965" y="1181"/>
                    <a:pt x="15875" y="597"/>
                  </a:cubicBezTo>
                  <a:lnTo>
                    <a:pt x="15723" y="584"/>
                  </a:lnTo>
                  <a:cubicBezTo>
                    <a:pt x="11646" y="0"/>
                    <a:pt x="7811" y="2464"/>
                    <a:pt x="7150" y="6083"/>
                  </a:cubicBezTo>
                  <a:lnTo>
                    <a:pt x="686" y="41859"/>
                  </a:lnTo>
                  <a:cubicBezTo>
                    <a:pt x="0" y="45669"/>
                    <a:pt x="2744" y="49263"/>
                    <a:pt x="6757" y="49835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431" y="718"/>
              <a:ext cx="46" cy="79"/>
            </a:xfrm>
            <a:custGeom>
              <a:avLst/>
              <a:gdLst/>
              <a:ahLst/>
              <a:cxnLst/>
              <a:rect l="l" t="t" r="r" b="b"/>
              <a:pathLst>
                <a:path w="29146" h="49923" extrusionOk="0">
                  <a:moveTo>
                    <a:pt x="6147" y="48743"/>
                  </a:moveTo>
                  <a:lnTo>
                    <a:pt x="6655" y="48883"/>
                  </a:lnTo>
                  <a:cubicBezTo>
                    <a:pt x="10389" y="49924"/>
                    <a:pt x="14313" y="47968"/>
                    <a:pt x="15558" y="44463"/>
                  </a:cubicBezTo>
                  <a:lnTo>
                    <a:pt x="27915" y="9449"/>
                  </a:lnTo>
                  <a:cubicBezTo>
                    <a:pt x="29147" y="5957"/>
                    <a:pt x="26950" y="2236"/>
                    <a:pt x="23013" y="1144"/>
                  </a:cubicBezTo>
                  <a:lnTo>
                    <a:pt x="22860" y="1105"/>
                  </a:lnTo>
                  <a:cubicBezTo>
                    <a:pt x="18923" y="0"/>
                    <a:pt x="14720" y="1956"/>
                    <a:pt x="13488" y="5449"/>
                  </a:cubicBezTo>
                  <a:lnTo>
                    <a:pt x="1308" y="39955"/>
                  </a:lnTo>
                  <a:cubicBezTo>
                    <a:pt x="0" y="43650"/>
                    <a:pt x="2197" y="47651"/>
                    <a:pt x="6147" y="48743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514" y="749"/>
              <a:ext cx="55" cy="76"/>
            </a:xfrm>
            <a:custGeom>
              <a:avLst/>
              <a:gdLst/>
              <a:ahLst/>
              <a:cxnLst/>
              <a:rect l="l" t="t" r="r" b="b"/>
              <a:pathLst>
                <a:path w="34975" h="48311" extrusionOk="0">
                  <a:moveTo>
                    <a:pt x="5372" y="46647"/>
                  </a:moveTo>
                  <a:lnTo>
                    <a:pt x="5766" y="46812"/>
                  </a:lnTo>
                  <a:cubicBezTo>
                    <a:pt x="9271" y="48311"/>
                    <a:pt x="13398" y="46939"/>
                    <a:pt x="15164" y="43688"/>
                  </a:cubicBezTo>
                  <a:lnTo>
                    <a:pt x="33185" y="10490"/>
                  </a:lnTo>
                  <a:cubicBezTo>
                    <a:pt x="34976" y="7188"/>
                    <a:pt x="33414" y="3226"/>
                    <a:pt x="29680" y="1638"/>
                  </a:cubicBezTo>
                  <a:lnTo>
                    <a:pt x="29540" y="1587"/>
                  </a:lnTo>
                  <a:cubicBezTo>
                    <a:pt x="25819" y="0"/>
                    <a:pt x="21349" y="1384"/>
                    <a:pt x="19558" y="4687"/>
                  </a:cubicBezTo>
                  <a:lnTo>
                    <a:pt x="1905" y="37211"/>
                  </a:lnTo>
                  <a:cubicBezTo>
                    <a:pt x="0" y="40729"/>
                    <a:pt x="1587" y="45034"/>
                    <a:pt x="5372" y="46647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592" y="793"/>
              <a:ext cx="63" cy="72"/>
            </a:xfrm>
            <a:custGeom>
              <a:avLst/>
              <a:gdLst/>
              <a:ahLst/>
              <a:cxnLst/>
              <a:rect l="l" t="t" r="r" b="b"/>
              <a:pathLst>
                <a:path w="40068" h="45682" extrusionOk="0">
                  <a:moveTo>
                    <a:pt x="4458" y="43600"/>
                  </a:moveTo>
                  <a:lnTo>
                    <a:pt x="4699" y="43752"/>
                  </a:lnTo>
                  <a:cubicBezTo>
                    <a:pt x="7937" y="45683"/>
                    <a:pt x="12192" y="44895"/>
                    <a:pt x="14427" y="41961"/>
                  </a:cubicBezTo>
                  <a:lnTo>
                    <a:pt x="37757" y="11329"/>
                  </a:lnTo>
                  <a:cubicBezTo>
                    <a:pt x="40068" y="8294"/>
                    <a:pt x="39167" y="4166"/>
                    <a:pt x="35750" y="2122"/>
                  </a:cubicBezTo>
                  <a:lnTo>
                    <a:pt x="35623" y="2045"/>
                  </a:lnTo>
                  <a:cubicBezTo>
                    <a:pt x="32194" y="0"/>
                    <a:pt x="27546" y="801"/>
                    <a:pt x="25235" y="3836"/>
                  </a:cubicBezTo>
                  <a:lnTo>
                    <a:pt x="2451" y="33744"/>
                  </a:lnTo>
                  <a:cubicBezTo>
                    <a:pt x="0" y="36957"/>
                    <a:pt x="914" y="41479"/>
                    <a:pt x="4458" y="43600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663" y="847"/>
              <a:ext cx="70" cy="66"/>
            </a:xfrm>
            <a:custGeom>
              <a:avLst/>
              <a:gdLst/>
              <a:ahLst/>
              <a:cxnLst/>
              <a:rect l="l" t="t" r="r" b="b"/>
              <a:pathLst>
                <a:path w="44323" h="42113" extrusionOk="0">
                  <a:moveTo>
                    <a:pt x="41034" y="2553"/>
                  </a:moveTo>
                  <a:lnTo>
                    <a:pt x="40920" y="2464"/>
                  </a:lnTo>
                  <a:cubicBezTo>
                    <a:pt x="37859" y="0"/>
                    <a:pt x="33135" y="204"/>
                    <a:pt x="30353" y="2909"/>
                  </a:cubicBezTo>
                  <a:lnTo>
                    <a:pt x="2934" y="29642"/>
                  </a:lnTo>
                  <a:cubicBezTo>
                    <a:pt x="0" y="32500"/>
                    <a:pt x="229" y="37110"/>
                    <a:pt x="3429" y="39688"/>
                  </a:cubicBezTo>
                  <a:lnTo>
                    <a:pt x="3543" y="39777"/>
                  </a:lnTo>
                  <a:cubicBezTo>
                    <a:pt x="6452" y="42113"/>
                    <a:pt x="10757" y="41923"/>
                    <a:pt x="13424" y="39332"/>
                  </a:cubicBezTo>
                  <a:lnTo>
                    <a:pt x="41542" y="11926"/>
                  </a:lnTo>
                  <a:cubicBezTo>
                    <a:pt x="44323" y="9208"/>
                    <a:pt x="44095" y="5017"/>
                    <a:pt x="41034" y="2553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6" name="Google Shape;26;p3"/>
          <p:cNvSpPr txBox="1"/>
          <p:nvPr/>
        </p:nvSpPr>
        <p:spPr>
          <a:xfrm>
            <a:off x="5486197" y="487432"/>
            <a:ext cx="1310005" cy="25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01</a:t>
            </a:r>
            <a:endParaRPr sz="167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2"/>
              </a:rPr>
              <a:t>https://github.com/JeeaYou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2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3"/>
              </a:rPr>
              <a:t>https://yumei1992.tistory.com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3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 extrusionOk="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-635" y="7620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 extrusionOk="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4"/>
          <p:cNvSpPr txBox="1"/>
          <p:nvPr/>
        </p:nvSpPr>
        <p:spPr>
          <a:xfrm>
            <a:off x="5486197" y="487432"/>
            <a:ext cx="1310005" cy="25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01</a:t>
            </a:r>
            <a:endParaRPr sz="167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3" name="Google Shape;33;p4"/>
          <p:cNvGrpSpPr/>
          <p:nvPr/>
        </p:nvGrpSpPr>
        <p:grpSpPr>
          <a:xfrm>
            <a:off x="508635" y="437515"/>
            <a:ext cx="591820" cy="316230"/>
            <a:chOff x="801" y="689"/>
            <a:chExt cx="932" cy="498"/>
          </a:xfrm>
        </p:grpSpPr>
        <p:sp>
          <p:nvSpPr>
            <p:cNvPr id="34" name="Google Shape;34;p4"/>
            <p:cNvSpPr/>
            <p:nvPr/>
          </p:nvSpPr>
          <p:spPr>
            <a:xfrm>
              <a:off x="813" y="801"/>
              <a:ext cx="358" cy="386"/>
            </a:xfrm>
            <a:custGeom>
              <a:avLst/>
              <a:gdLst/>
              <a:ahLst/>
              <a:cxnLst/>
              <a:rect l="l" t="t" r="r" b="b"/>
              <a:pathLst>
                <a:path w="227634" h="245288" extrusionOk="0">
                  <a:moveTo>
                    <a:pt x="151499" y="122645"/>
                  </a:moveTo>
                  <a:cubicBezTo>
                    <a:pt x="151499" y="68873"/>
                    <a:pt x="182512" y="22365"/>
                    <a:pt x="227635" y="0"/>
                  </a:cubicBezTo>
                  <a:cubicBezTo>
                    <a:pt x="197219" y="4661"/>
                    <a:pt x="167475" y="12840"/>
                    <a:pt x="138722" y="24499"/>
                  </a:cubicBezTo>
                  <a:cubicBezTo>
                    <a:pt x="89408" y="44501"/>
                    <a:pt x="45161" y="73889"/>
                    <a:pt x="7214" y="111837"/>
                  </a:cubicBezTo>
                  <a:lnTo>
                    <a:pt x="4458" y="114593"/>
                  </a:lnTo>
                  <a:cubicBezTo>
                    <a:pt x="0" y="119038"/>
                    <a:pt x="0" y="126251"/>
                    <a:pt x="4458" y="130696"/>
                  </a:cubicBezTo>
                  <a:lnTo>
                    <a:pt x="7214" y="133452"/>
                  </a:lnTo>
                  <a:cubicBezTo>
                    <a:pt x="45161" y="171400"/>
                    <a:pt x="89408" y="200788"/>
                    <a:pt x="138722" y="220790"/>
                  </a:cubicBezTo>
                  <a:cubicBezTo>
                    <a:pt x="167475" y="232449"/>
                    <a:pt x="197219" y="240628"/>
                    <a:pt x="227635" y="245289"/>
                  </a:cubicBezTo>
                  <a:cubicBezTo>
                    <a:pt x="182512" y="222924"/>
                    <a:pt x="151499" y="176416"/>
                    <a:pt x="151499" y="122645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362" y="801"/>
              <a:ext cx="358" cy="386"/>
            </a:xfrm>
            <a:custGeom>
              <a:avLst/>
              <a:gdLst/>
              <a:ahLst/>
              <a:cxnLst/>
              <a:rect l="l" t="t" r="r" b="b"/>
              <a:pathLst>
                <a:path w="227622" h="245288" extrusionOk="0">
                  <a:moveTo>
                    <a:pt x="220421" y="111837"/>
                  </a:moveTo>
                  <a:cubicBezTo>
                    <a:pt x="182474" y="73889"/>
                    <a:pt x="138227" y="44514"/>
                    <a:pt x="88913" y="24511"/>
                  </a:cubicBezTo>
                  <a:cubicBezTo>
                    <a:pt x="60147" y="12853"/>
                    <a:pt x="30417" y="4661"/>
                    <a:pt x="0" y="0"/>
                  </a:cubicBezTo>
                  <a:cubicBezTo>
                    <a:pt x="45110" y="22365"/>
                    <a:pt x="76137" y="68885"/>
                    <a:pt x="76137" y="122645"/>
                  </a:cubicBezTo>
                  <a:cubicBezTo>
                    <a:pt x="76137" y="176416"/>
                    <a:pt x="45110" y="222924"/>
                    <a:pt x="0" y="245288"/>
                  </a:cubicBezTo>
                  <a:cubicBezTo>
                    <a:pt x="30417" y="240627"/>
                    <a:pt x="60147" y="232449"/>
                    <a:pt x="88913" y="220790"/>
                  </a:cubicBezTo>
                  <a:cubicBezTo>
                    <a:pt x="138227" y="200787"/>
                    <a:pt x="182474" y="171412"/>
                    <a:pt x="220421" y="133465"/>
                  </a:cubicBezTo>
                  <a:lnTo>
                    <a:pt x="223177" y="130709"/>
                  </a:lnTo>
                  <a:cubicBezTo>
                    <a:pt x="227622" y="126251"/>
                    <a:pt x="227622" y="119037"/>
                    <a:pt x="223177" y="114593"/>
                  </a:cubicBezTo>
                  <a:lnTo>
                    <a:pt x="220421" y="111837"/>
                  </a:ln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111" y="838"/>
              <a:ext cx="312" cy="312"/>
            </a:xfrm>
            <a:custGeom>
              <a:avLst/>
              <a:gdLst/>
              <a:ahLst/>
              <a:cxnLst/>
              <a:rect l="l" t="t" r="r" b="b"/>
              <a:pathLst>
                <a:path w="198005" h="197993" extrusionOk="0">
                  <a:moveTo>
                    <a:pt x="198006" y="98997"/>
                  </a:moveTo>
                  <a:cubicBezTo>
                    <a:pt x="198006" y="44323"/>
                    <a:pt x="153683" y="0"/>
                    <a:pt x="99010" y="0"/>
                  </a:cubicBezTo>
                  <a:cubicBezTo>
                    <a:pt x="85281" y="0"/>
                    <a:pt x="72213" y="2794"/>
                    <a:pt x="60325" y="7836"/>
                  </a:cubicBezTo>
                  <a:cubicBezTo>
                    <a:pt x="71133" y="11989"/>
                    <a:pt x="78816" y="22466"/>
                    <a:pt x="78816" y="34747"/>
                  </a:cubicBezTo>
                  <a:cubicBezTo>
                    <a:pt x="78816" y="50660"/>
                    <a:pt x="65913" y="63563"/>
                    <a:pt x="50000" y="63563"/>
                  </a:cubicBezTo>
                  <a:cubicBezTo>
                    <a:pt x="35065" y="63563"/>
                    <a:pt x="22771" y="52184"/>
                    <a:pt x="21336" y="37617"/>
                  </a:cubicBezTo>
                  <a:cubicBezTo>
                    <a:pt x="7976" y="54483"/>
                    <a:pt x="0" y="75806"/>
                    <a:pt x="0" y="98997"/>
                  </a:cubicBezTo>
                  <a:cubicBezTo>
                    <a:pt x="0" y="153670"/>
                    <a:pt x="44336" y="197993"/>
                    <a:pt x="99010" y="197993"/>
                  </a:cubicBezTo>
                  <a:cubicBezTo>
                    <a:pt x="153683" y="197993"/>
                    <a:pt x="198006" y="153670"/>
                    <a:pt x="198006" y="98997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01" y="83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43497" h="42952" extrusionOk="0">
                  <a:moveTo>
                    <a:pt x="39701" y="40691"/>
                  </a:moveTo>
                  <a:lnTo>
                    <a:pt x="39840" y="40589"/>
                  </a:lnTo>
                  <a:cubicBezTo>
                    <a:pt x="43117" y="38100"/>
                    <a:pt x="43498" y="33490"/>
                    <a:pt x="40666" y="30556"/>
                  </a:cubicBezTo>
                  <a:lnTo>
                    <a:pt x="14174" y="3111"/>
                  </a:lnTo>
                  <a:cubicBezTo>
                    <a:pt x="11494" y="330"/>
                    <a:pt x="6769" y="0"/>
                    <a:pt x="3633" y="2375"/>
                  </a:cubicBezTo>
                  <a:lnTo>
                    <a:pt x="3506" y="2464"/>
                  </a:lnTo>
                  <a:cubicBezTo>
                    <a:pt x="369" y="4852"/>
                    <a:pt x="0" y="9030"/>
                    <a:pt x="2693" y="11811"/>
                  </a:cubicBezTo>
                  <a:lnTo>
                    <a:pt x="29845" y="39967"/>
                  </a:lnTo>
                  <a:cubicBezTo>
                    <a:pt x="32423" y="42621"/>
                    <a:pt x="36729" y="42952"/>
                    <a:pt x="39701" y="40691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880" y="783"/>
              <a:ext cx="62" cy="73"/>
            </a:xfrm>
            <a:custGeom>
              <a:avLst/>
              <a:gdLst/>
              <a:ahLst/>
              <a:cxnLst/>
              <a:rect l="l" t="t" r="r" b="b"/>
              <a:pathLst>
                <a:path w="39065" h="46317" extrusionOk="0">
                  <a:moveTo>
                    <a:pt x="24448" y="42405"/>
                  </a:moveTo>
                  <a:cubicBezTo>
                    <a:pt x="26594" y="45415"/>
                    <a:pt x="30823" y="46317"/>
                    <a:pt x="34125" y="44475"/>
                  </a:cubicBezTo>
                  <a:lnTo>
                    <a:pt x="34404" y="44323"/>
                  </a:lnTo>
                  <a:cubicBezTo>
                    <a:pt x="37998" y="42316"/>
                    <a:pt x="39065" y="37833"/>
                    <a:pt x="36728" y="34544"/>
                  </a:cubicBezTo>
                  <a:lnTo>
                    <a:pt x="14999" y="4025"/>
                  </a:lnTo>
                  <a:cubicBezTo>
                    <a:pt x="12789" y="927"/>
                    <a:pt x="8166" y="0"/>
                    <a:pt x="4674" y="1955"/>
                  </a:cubicBezTo>
                  <a:lnTo>
                    <a:pt x="4547" y="2032"/>
                  </a:lnTo>
                  <a:cubicBezTo>
                    <a:pt x="1054" y="3987"/>
                    <a:pt x="0" y="8077"/>
                    <a:pt x="2210" y="11175"/>
                  </a:cubicBezTo>
                  <a:lnTo>
                    <a:pt x="24448" y="42405"/>
                  </a:ln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967" y="742"/>
              <a:ext cx="53" cy="77"/>
            </a:xfrm>
            <a:custGeom>
              <a:avLst/>
              <a:gdLst/>
              <a:ahLst/>
              <a:cxnLst/>
              <a:rect l="l" t="t" r="r" b="b"/>
              <a:pathLst>
                <a:path w="33794" h="48742" extrusionOk="0">
                  <a:moveTo>
                    <a:pt x="18516" y="43942"/>
                  </a:moveTo>
                  <a:cubicBezTo>
                    <a:pt x="20167" y="47244"/>
                    <a:pt x="24269" y="48742"/>
                    <a:pt x="27825" y="47346"/>
                  </a:cubicBezTo>
                  <a:lnTo>
                    <a:pt x="28245" y="47180"/>
                  </a:lnTo>
                  <a:cubicBezTo>
                    <a:pt x="32080" y="45682"/>
                    <a:pt x="33794" y="41427"/>
                    <a:pt x="32016" y="37871"/>
                  </a:cubicBezTo>
                  <a:lnTo>
                    <a:pt x="15494" y="4864"/>
                  </a:lnTo>
                  <a:cubicBezTo>
                    <a:pt x="13817" y="1511"/>
                    <a:pt x="9398" y="0"/>
                    <a:pt x="5626" y="1486"/>
                  </a:cubicBezTo>
                  <a:lnTo>
                    <a:pt x="5486" y="1549"/>
                  </a:lnTo>
                  <a:cubicBezTo>
                    <a:pt x="1702" y="3035"/>
                    <a:pt x="0" y="6947"/>
                    <a:pt x="1676" y="10300"/>
                  </a:cubicBezTo>
                  <a:lnTo>
                    <a:pt x="18516" y="43942"/>
                  </a:ln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061" y="712"/>
              <a:ext cx="44" cy="79"/>
            </a:xfrm>
            <a:custGeom>
              <a:avLst/>
              <a:gdLst/>
              <a:ahLst/>
              <a:cxnLst/>
              <a:rect l="l" t="t" r="r" b="b"/>
              <a:pathLst>
                <a:path w="27825" h="50114" extrusionOk="0">
                  <a:moveTo>
                    <a:pt x="12243" y="44501"/>
                  </a:moveTo>
                  <a:cubicBezTo>
                    <a:pt x="13360" y="48044"/>
                    <a:pt x="17234" y="50114"/>
                    <a:pt x="21006" y="49187"/>
                  </a:cubicBezTo>
                  <a:lnTo>
                    <a:pt x="21539" y="49048"/>
                  </a:lnTo>
                  <a:cubicBezTo>
                    <a:pt x="25514" y="48070"/>
                    <a:pt x="27826" y="44158"/>
                    <a:pt x="26657" y="40424"/>
                  </a:cubicBezTo>
                  <a:lnTo>
                    <a:pt x="15672" y="5588"/>
                  </a:lnTo>
                  <a:cubicBezTo>
                    <a:pt x="14554" y="2058"/>
                    <a:pt x="10427" y="0"/>
                    <a:pt x="6452" y="991"/>
                  </a:cubicBezTo>
                  <a:lnTo>
                    <a:pt x="6299" y="1016"/>
                  </a:lnTo>
                  <a:cubicBezTo>
                    <a:pt x="2324" y="2007"/>
                    <a:pt x="0" y="5664"/>
                    <a:pt x="1105" y="9195"/>
                  </a:cubicBezTo>
                  <a:lnTo>
                    <a:pt x="12243" y="44501"/>
                  </a:ln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158" y="695"/>
              <a:ext cx="34" cy="79"/>
            </a:xfrm>
            <a:custGeom>
              <a:avLst/>
              <a:gdLst/>
              <a:ahLst/>
              <a:cxnLst/>
              <a:rect l="l" t="t" r="r" b="b"/>
              <a:pathLst>
                <a:path w="21323" h="50457" extrusionOk="0">
                  <a:moveTo>
                    <a:pt x="5804" y="44120"/>
                  </a:moveTo>
                  <a:cubicBezTo>
                    <a:pt x="6350" y="47841"/>
                    <a:pt x="9919" y="50457"/>
                    <a:pt x="13843" y="50013"/>
                  </a:cubicBezTo>
                  <a:lnTo>
                    <a:pt x="14453" y="49937"/>
                  </a:lnTo>
                  <a:cubicBezTo>
                    <a:pt x="18479" y="49480"/>
                    <a:pt x="21324" y="45974"/>
                    <a:pt x="20765" y="42165"/>
                  </a:cubicBezTo>
                  <a:lnTo>
                    <a:pt x="15520" y="6198"/>
                  </a:lnTo>
                  <a:cubicBezTo>
                    <a:pt x="14999" y="2566"/>
                    <a:pt x="11240" y="0"/>
                    <a:pt x="7150" y="470"/>
                  </a:cubicBezTo>
                  <a:lnTo>
                    <a:pt x="6998" y="483"/>
                  </a:lnTo>
                  <a:cubicBezTo>
                    <a:pt x="2896" y="953"/>
                    <a:pt x="0" y="4280"/>
                    <a:pt x="534" y="7912"/>
                  </a:cubicBezTo>
                  <a:lnTo>
                    <a:pt x="5804" y="44120"/>
                  </a:ln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256" y="689"/>
              <a:ext cx="25" cy="79"/>
            </a:xfrm>
            <a:custGeom>
              <a:avLst/>
              <a:gdLst/>
              <a:ahLst/>
              <a:cxnLst/>
              <a:rect l="l" t="t" r="r" b="b"/>
              <a:pathLst>
                <a:path w="15862" h="50000" extrusionOk="0">
                  <a:moveTo>
                    <a:pt x="7201" y="49937"/>
                  </a:moveTo>
                  <a:lnTo>
                    <a:pt x="7836" y="49949"/>
                  </a:lnTo>
                  <a:cubicBezTo>
                    <a:pt x="11824" y="50000"/>
                    <a:pt x="15113" y="46965"/>
                    <a:pt x="15177" y="43180"/>
                  </a:cubicBezTo>
                  <a:lnTo>
                    <a:pt x="15799" y="6782"/>
                  </a:lnTo>
                  <a:cubicBezTo>
                    <a:pt x="15862" y="3124"/>
                    <a:pt x="12560" y="114"/>
                    <a:pt x="8433" y="51"/>
                  </a:cubicBezTo>
                  <a:lnTo>
                    <a:pt x="8280" y="51"/>
                  </a:lnTo>
                  <a:cubicBezTo>
                    <a:pt x="4140" y="0"/>
                    <a:pt x="749" y="2921"/>
                    <a:pt x="686" y="6579"/>
                  </a:cubicBezTo>
                  <a:lnTo>
                    <a:pt x="64" y="42939"/>
                  </a:lnTo>
                  <a:cubicBezTo>
                    <a:pt x="0" y="46749"/>
                    <a:pt x="3200" y="49886"/>
                    <a:pt x="7201" y="49937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45" y="698"/>
              <a:ext cx="36" cy="79"/>
            </a:xfrm>
            <a:custGeom>
              <a:avLst/>
              <a:gdLst/>
              <a:ahLst/>
              <a:cxnLst/>
              <a:rect l="l" t="t" r="r" b="b"/>
              <a:pathLst>
                <a:path w="22733" h="50470" extrusionOk="0">
                  <a:moveTo>
                    <a:pt x="6757" y="49835"/>
                  </a:moveTo>
                  <a:lnTo>
                    <a:pt x="7354" y="49923"/>
                  </a:lnTo>
                  <a:cubicBezTo>
                    <a:pt x="11253" y="50470"/>
                    <a:pt x="14897" y="47968"/>
                    <a:pt x="15558" y="44285"/>
                  </a:cubicBezTo>
                  <a:lnTo>
                    <a:pt x="22086" y="8204"/>
                  </a:lnTo>
                  <a:cubicBezTo>
                    <a:pt x="22733" y="4585"/>
                    <a:pt x="19965" y="1181"/>
                    <a:pt x="15875" y="597"/>
                  </a:cubicBezTo>
                  <a:lnTo>
                    <a:pt x="15723" y="584"/>
                  </a:lnTo>
                  <a:cubicBezTo>
                    <a:pt x="11646" y="0"/>
                    <a:pt x="7811" y="2464"/>
                    <a:pt x="7150" y="6083"/>
                  </a:cubicBezTo>
                  <a:lnTo>
                    <a:pt x="686" y="41859"/>
                  </a:lnTo>
                  <a:cubicBezTo>
                    <a:pt x="0" y="45669"/>
                    <a:pt x="2744" y="49263"/>
                    <a:pt x="6757" y="49835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431" y="718"/>
              <a:ext cx="46" cy="79"/>
            </a:xfrm>
            <a:custGeom>
              <a:avLst/>
              <a:gdLst/>
              <a:ahLst/>
              <a:cxnLst/>
              <a:rect l="l" t="t" r="r" b="b"/>
              <a:pathLst>
                <a:path w="29146" h="49923" extrusionOk="0">
                  <a:moveTo>
                    <a:pt x="6147" y="48743"/>
                  </a:moveTo>
                  <a:lnTo>
                    <a:pt x="6655" y="48883"/>
                  </a:lnTo>
                  <a:cubicBezTo>
                    <a:pt x="10389" y="49924"/>
                    <a:pt x="14313" y="47968"/>
                    <a:pt x="15558" y="44463"/>
                  </a:cubicBezTo>
                  <a:lnTo>
                    <a:pt x="27915" y="9449"/>
                  </a:lnTo>
                  <a:cubicBezTo>
                    <a:pt x="29147" y="5957"/>
                    <a:pt x="26950" y="2236"/>
                    <a:pt x="23013" y="1144"/>
                  </a:cubicBezTo>
                  <a:lnTo>
                    <a:pt x="22860" y="1105"/>
                  </a:lnTo>
                  <a:cubicBezTo>
                    <a:pt x="18923" y="0"/>
                    <a:pt x="14720" y="1956"/>
                    <a:pt x="13488" y="5449"/>
                  </a:cubicBezTo>
                  <a:lnTo>
                    <a:pt x="1308" y="39955"/>
                  </a:lnTo>
                  <a:cubicBezTo>
                    <a:pt x="0" y="43650"/>
                    <a:pt x="2197" y="47651"/>
                    <a:pt x="6147" y="48743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514" y="749"/>
              <a:ext cx="55" cy="76"/>
            </a:xfrm>
            <a:custGeom>
              <a:avLst/>
              <a:gdLst/>
              <a:ahLst/>
              <a:cxnLst/>
              <a:rect l="l" t="t" r="r" b="b"/>
              <a:pathLst>
                <a:path w="34975" h="48311" extrusionOk="0">
                  <a:moveTo>
                    <a:pt x="5372" y="46647"/>
                  </a:moveTo>
                  <a:lnTo>
                    <a:pt x="5766" y="46812"/>
                  </a:lnTo>
                  <a:cubicBezTo>
                    <a:pt x="9271" y="48311"/>
                    <a:pt x="13398" y="46939"/>
                    <a:pt x="15164" y="43688"/>
                  </a:cubicBezTo>
                  <a:lnTo>
                    <a:pt x="33185" y="10490"/>
                  </a:lnTo>
                  <a:cubicBezTo>
                    <a:pt x="34976" y="7188"/>
                    <a:pt x="33414" y="3226"/>
                    <a:pt x="29680" y="1638"/>
                  </a:cubicBezTo>
                  <a:lnTo>
                    <a:pt x="29540" y="1587"/>
                  </a:lnTo>
                  <a:cubicBezTo>
                    <a:pt x="25819" y="0"/>
                    <a:pt x="21349" y="1384"/>
                    <a:pt x="19558" y="4687"/>
                  </a:cubicBezTo>
                  <a:lnTo>
                    <a:pt x="1905" y="37211"/>
                  </a:lnTo>
                  <a:cubicBezTo>
                    <a:pt x="0" y="40729"/>
                    <a:pt x="1587" y="45034"/>
                    <a:pt x="5372" y="46647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592" y="793"/>
              <a:ext cx="63" cy="72"/>
            </a:xfrm>
            <a:custGeom>
              <a:avLst/>
              <a:gdLst/>
              <a:ahLst/>
              <a:cxnLst/>
              <a:rect l="l" t="t" r="r" b="b"/>
              <a:pathLst>
                <a:path w="40068" h="45682" extrusionOk="0">
                  <a:moveTo>
                    <a:pt x="4458" y="43600"/>
                  </a:moveTo>
                  <a:lnTo>
                    <a:pt x="4699" y="43752"/>
                  </a:lnTo>
                  <a:cubicBezTo>
                    <a:pt x="7937" y="45683"/>
                    <a:pt x="12192" y="44895"/>
                    <a:pt x="14427" y="41961"/>
                  </a:cubicBezTo>
                  <a:lnTo>
                    <a:pt x="37757" y="11329"/>
                  </a:lnTo>
                  <a:cubicBezTo>
                    <a:pt x="40068" y="8294"/>
                    <a:pt x="39167" y="4166"/>
                    <a:pt x="35750" y="2122"/>
                  </a:cubicBezTo>
                  <a:lnTo>
                    <a:pt x="35623" y="2045"/>
                  </a:lnTo>
                  <a:cubicBezTo>
                    <a:pt x="32194" y="0"/>
                    <a:pt x="27546" y="801"/>
                    <a:pt x="25235" y="3836"/>
                  </a:cubicBezTo>
                  <a:lnTo>
                    <a:pt x="2451" y="33744"/>
                  </a:lnTo>
                  <a:cubicBezTo>
                    <a:pt x="0" y="36957"/>
                    <a:pt x="914" y="41479"/>
                    <a:pt x="4458" y="43600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1663" y="847"/>
              <a:ext cx="70" cy="66"/>
            </a:xfrm>
            <a:custGeom>
              <a:avLst/>
              <a:gdLst/>
              <a:ahLst/>
              <a:cxnLst/>
              <a:rect l="l" t="t" r="r" b="b"/>
              <a:pathLst>
                <a:path w="44323" h="42113" extrusionOk="0">
                  <a:moveTo>
                    <a:pt x="41034" y="2553"/>
                  </a:moveTo>
                  <a:lnTo>
                    <a:pt x="40920" y="2464"/>
                  </a:lnTo>
                  <a:cubicBezTo>
                    <a:pt x="37859" y="0"/>
                    <a:pt x="33135" y="204"/>
                    <a:pt x="30353" y="2909"/>
                  </a:cubicBezTo>
                  <a:lnTo>
                    <a:pt x="2934" y="29642"/>
                  </a:lnTo>
                  <a:cubicBezTo>
                    <a:pt x="0" y="32500"/>
                    <a:pt x="229" y="37110"/>
                    <a:pt x="3429" y="39688"/>
                  </a:cubicBezTo>
                  <a:lnTo>
                    <a:pt x="3543" y="39777"/>
                  </a:lnTo>
                  <a:cubicBezTo>
                    <a:pt x="6452" y="42113"/>
                    <a:pt x="10757" y="41923"/>
                    <a:pt x="13424" y="39332"/>
                  </a:cubicBezTo>
                  <a:lnTo>
                    <a:pt x="41542" y="11926"/>
                  </a:lnTo>
                  <a:cubicBezTo>
                    <a:pt x="44323" y="9208"/>
                    <a:pt x="44095" y="5017"/>
                    <a:pt x="41034" y="2553"/>
                  </a:cubicBezTo>
                </a:path>
              </a:pathLst>
            </a:custGeom>
            <a:solidFill>
              <a:srgbClr val="222E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8" name="Google Shape;48;p4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2"/>
              </a:rPr>
              <a:t>https://github.com/JeeaYou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2"/>
            </a:endParaRPr>
          </a:p>
        </p:txBody>
      </p:sp>
      <p:sp>
        <p:nvSpPr>
          <p:cNvPr id="49" name="Google Shape;49;p4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3"/>
              </a:rPr>
              <a:t>https://yumei1992.tistory.com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3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Text">
  <p:cSld name="TITLE_AND_BOD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 extrusionOk="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2" name="Google Shape;52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93582" y="1074881"/>
            <a:ext cx="91494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/>
          <p:nvPr/>
        </p:nvSpPr>
        <p:spPr>
          <a:xfrm>
            <a:off x="5486197" y="487432"/>
            <a:ext cx="1310005" cy="25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02</a:t>
            </a:r>
            <a:endParaRPr sz="167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4" name="Google Shape;54;p5" descr="KakaoTalk_20230307_115726828_0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8790" y="358140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4"/>
              </a:rPr>
              <a:t>https://github.com/JeeaYou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4"/>
            </a:endParaRPr>
          </a:p>
        </p:txBody>
      </p:sp>
      <p:sp>
        <p:nvSpPr>
          <p:cNvPr id="56" name="Google Shape;56;p5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5"/>
              </a:rPr>
              <a:t>https://yumei1992.tistory.com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5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 extrusionOk="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-635" y="7620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 extrusionOk="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5486197" y="487432"/>
            <a:ext cx="1310005" cy="25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02</a:t>
            </a:r>
            <a:endParaRPr sz="167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1" name="Google Shape;61;p6" descr="KakaoTalk_20230307_115726828_0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8790" y="358140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3"/>
              </a:rPr>
              <a:t>https://github.com/JeeaYou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3"/>
            </a:endParaRPr>
          </a:p>
        </p:txBody>
      </p:sp>
      <p:sp>
        <p:nvSpPr>
          <p:cNvPr id="63" name="Google Shape;63;p6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4"/>
              </a:rPr>
              <a:t>https://yumei1992.tistory.com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Text">
  <p:cSld name="1_Title and 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 extrusionOk="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6" name="Google Shape;66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93582" y="1074881"/>
            <a:ext cx="91494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/>
        </p:nvSpPr>
        <p:spPr>
          <a:xfrm>
            <a:off x="5486197" y="487432"/>
            <a:ext cx="1310005" cy="25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03</a:t>
            </a:r>
            <a:endParaRPr sz="167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8" name="Google Shape;68;p7" descr="KakaoTalk_20230307_1157268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1500" y="326390"/>
            <a:ext cx="464820" cy="4648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4"/>
              </a:rPr>
              <a:t>https://github.com/JeeaYou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4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5"/>
              </a:rPr>
              <a:t>https://yumei1992.tistory.com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5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 extrusionOk="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-635" y="7620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 extrusionOk="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" name="Google Shape;74;p8"/>
          <p:cNvSpPr txBox="1"/>
          <p:nvPr/>
        </p:nvSpPr>
        <p:spPr>
          <a:xfrm>
            <a:off x="5486197" y="487432"/>
            <a:ext cx="1310005" cy="25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7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03</a:t>
            </a:r>
            <a:endParaRPr sz="167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5" name="Google Shape;75;p8" descr="KakaoTalk_20230307_1157268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500" y="326390"/>
            <a:ext cx="464820" cy="46482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3"/>
              </a:rPr>
              <a:t>https://github.com/JeeaYou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3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4"/>
              </a:rPr>
              <a:t>https://yumei1992.tistory.com</a:t>
            </a:r>
            <a:endParaRPr sz="105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  <a:hlinkClick r:id="rId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24.png"/><Relationship Id="rId6" Type="http://schemas.microsoft.com/office/2007/relationships/media" Target="../media/media8.mp4"/><Relationship Id="rId5" Type="http://schemas.openxmlformats.org/officeDocument/2006/relationships/video" Target="../media/media8.mp4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microsoft.com/office/2007/relationships/media" Target="../media/media4.mp4"/><Relationship Id="rId7" Type="http://schemas.openxmlformats.org/officeDocument/2006/relationships/video" Target="../media/media4.mp4"/><Relationship Id="rId6" Type="http://schemas.openxmlformats.org/officeDocument/2006/relationships/image" Target="../media/image9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8.png"/><Relationship Id="rId2" Type="http://schemas.microsoft.com/office/2007/relationships/media" Target="../media/media2.mp4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microsoft.com/office/2007/relationships/media" Target="../media/media7.mp4"/><Relationship Id="rId7" Type="http://schemas.openxmlformats.org/officeDocument/2006/relationships/video" Target="../media/media7.mp4"/><Relationship Id="rId6" Type="http://schemas.openxmlformats.org/officeDocument/2006/relationships/image" Target="../media/image12.png"/><Relationship Id="rId5" Type="http://schemas.microsoft.com/office/2007/relationships/media" Target="../media/media6.mp4"/><Relationship Id="rId4" Type="http://schemas.openxmlformats.org/officeDocument/2006/relationships/video" Target="../media/media6.mp4"/><Relationship Id="rId3" Type="http://schemas.openxmlformats.org/officeDocument/2006/relationships/image" Target="../media/image11.png"/><Relationship Id="rId2" Type="http://schemas.microsoft.com/office/2007/relationships/media" Target="../media/media5.mp4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3.xml"/><Relationship Id="rId1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/>
        </p:nvSpPr>
        <p:spPr>
          <a:xfrm>
            <a:off x="1492559" y="2704009"/>
            <a:ext cx="333629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 JEEA’S</a:t>
            </a:r>
            <a:endParaRPr sz="45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9"/>
          <p:cNvSpPr txBox="1"/>
          <p:nvPr/>
        </p:nvSpPr>
        <p:spPr>
          <a:xfrm>
            <a:off x="1492559" y="3229566"/>
            <a:ext cx="449674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PORTFOLIO</a:t>
            </a:r>
            <a:endParaRPr sz="6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-2579" y="1383366"/>
            <a:ext cx="4645101" cy="6350"/>
          </a:xfrm>
          <a:custGeom>
            <a:avLst/>
            <a:gdLst/>
            <a:ahLst/>
            <a:cxnLst/>
            <a:rect l="l" t="t" r="r" b="b"/>
            <a:pathLst>
              <a:path w="4645101" h="6350" extrusionOk="0">
                <a:moveTo>
                  <a:pt x="4641925" y="3175"/>
                </a:moveTo>
                <a:lnTo>
                  <a:pt x="3174" y="3175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5543808" y="5244625"/>
            <a:ext cx="6648920" cy="6350"/>
          </a:xfrm>
          <a:custGeom>
            <a:avLst/>
            <a:gdLst/>
            <a:ahLst/>
            <a:cxnLst/>
            <a:rect l="l" t="t" r="r" b="b"/>
            <a:pathLst>
              <a:path w="6648920" h="6350" extrusionOk="0">
                <a:moveTo>
                  <a:pt x="6645745" y="3175"/>
                </a:moveTo>
                <a:lnTo>
                  <a:pt x="3175" y="3175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" name="Google Shape;86;p9"/>
          <p:cNvSpPr/>
          <p:nvPr/>
        </p:nvSpPr>
        <p:spPr>
          <a:xfrm>
            <a:off x="1314888" y="-3175"/>
            <a:ext cx="6350" cy="4714176"/>
          </a:xfrm>
          <a:custGeom>
            <a:avLst/>
            <a:gdLst/>
            <a:ahLst/>
            <a:cxnLst/>
            <a:rect l="l" t="t" r="r" b="b"/>
            <a:pathLst>
              <a:path w="6350" h="4714176" extrusionOk="0">
                <a:moveTo>
                  <a:pt x="3175" y="3175"/>
                </a:moveTo>
                <a:lnTo>
                  <a:pt x="3175" y="471100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7" name="Google Shape;87;p9"/>
          <p:cNvSpPr/>
          <p:nvPr/>
        </p:nvSpPr>
        <p:spPr>
          <a:xfrm>
            <a:off x="9391334" y="-3175"/>
            <a:ext cx="6350" cy="6827304"/>
          </a:xfrm>
          <a:custGeom>
            <a:avLst/>
            <a:gdLst/>
            <a:ahLst/>
            <a:cxnLst/>
            <a:rect l="l" t="t" r="r" b="b"/>
            <a:pathLst>
              <a:path w="6350" h="6827304" extrusionOk="0">
                <a:moveTo>
                  <a:pt x="3175" y="3175"/>
                </a:moveTo>
                <a:lnTo>
                  <a:pt x="3175" y="68241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6658897" y="1352894"/>
            <a:ext cx="5471223" cy="5471223"/>
          </a:xfrm>
          <a:custGeom>
            <a:avLst/>
            <a:gdLst/>
            <a:ahLst/>
            <a:cxnLst/>
            <a:rect l="l" t="t" r="r" b="b"/>
            <a:pathLst>
              <a:path w="5471223" h="5471223" extrusionOk="0">
                <a:moveTo>
                  <a:pt x="5468049" y="2735618"/>
                </a:moveTo>
                <a:cubicBezTo>
                  <a:pt x="5468049" y="4244696"/>
                  <a:pt x="4244696" y="5468048"/>
                  <a:pt x="2735606" y="5468048"/>
                </a:cubicBezTo>
                <a:cubicBezTo>
                  <a:pt x="1226528" y="5468048"/>
                  <a:pt x="3175" y="4244696"/>
                  <a:pt x="3175" y="2735618"/>
                </a:cubicBezTo>
                <a:cubicBezTo>
                  <a:pt x="3175" y="1226541"/>
                  <a:pt x="1226528" y="3175"/>
                  <a:pt x="2735606" y="3175"/>
                </a:cubicBezTo>
                <a:cubicBezTo>
                  <a:pt x="4244696" y="3175"/>
                  <a:pt x="5468049" y="1226541"/>
                  <a:pt x="5468049" y="2735618"/>
                </a:cubicBezTo>
                <a:lnTo>
                  <a:pt x="5468049" y="2735618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553416" y="621887"/>
            <a:ext cx="1529295" cy="1529308"/>
          </a:xfrm>
          <a:custGeom>
            <a:avLst/>
            <a:gdLst/>
            <a:ahLst/>
            <a:cxnLst/>
            <a:rect l="l" t="t" r="r" b="b"/>
            <a:pathLst>
              <a:path w="1529295" h="1529308" extrusionOk="0">
                <a:moveTo>
                  <a:pt x="1526121" y="764654"/>
                </a:moveTo>
                <a:cubicBezTo>
                  <a:pt x="1526121" y="1185202"/>
                  <a:pt x="1185202" y="1526134"/>
                  <a:pt x="764642" y="1526134"/>
                </a:cubicBezTo>
                <a:cubicBezTo>
                  <a:pt x="344094" y="1526134"/>
                  <a:pt x="3175" y="1185202"/>
                  <a:pt x="3175" y="764654"/>
                </a:cubicBezTo>
                <a:cubicBezTo>
                  <a:pt x="3175" y="344107"/>
                  <a:pt x="344094" y="3175"/>
                  <a:pt x="764642" y="3175"/>
                </a:cubicBezTo>
                <a:cubicBezTo>
                  <a:pt x="1185202" y="3175"/>
                  <a:pt x="1526121" y="344107"/>
                  <a:pt x="1526121" y="764654"/>
                </a:cubicBezTo>
                <a:lnTo>
                  <a:pt x="1526121" y="764654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18"/>
          <p:cNvGrpSpPr/>
          <p:nvPr/>
        </p:nvGrpSpPr>
        <p:grpSpPr>
          <a:xfrm>
            <a:off x="6160770" y="2057400"/>
            <a:ext cx="2461895" cy="2059305"/>
            <a:chOff x="2802" y="3461"/>
            <a:chExt cx="3877" cy="3243"/>
          </a:xfrm>
        </p:grpSpPr>
        <p:pic>
          <p:nvPicPr>
            <p:cNvPr id="253" name="Google Shape;253;p18" descr="KakaoTalk_20230306_154235347_0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2802" y="3461"/>
              <a:ext cx="3877" cy="2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18"/>
            <p:cNvSpPr txBox="1"/>
            <p:nvPr/>
          </p:nvSpPr>
          <p:spPr>
            <a:xfrm>
              <a:off x="4435" y="6486"/>
              <a:ext cx="506" cy="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Georgia" panose="02040502050405020303"/>
                  <a:ea typeface="Georgia" panose="02040502050405020303"/>
                  <a:cs typeface="Georgia" panose="02040502050405020303"/>
                  <a:sym typeface="Georgia" panose="02040502050405020303"/>
                </a:rPr>
                <a:t>BEST</a:t>
              </a:r>
              <a:endParaRPr sz="9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endParaR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8843645" y="4191000"/>
            <a:ext cx="2477135" cy="2056130"/>
            <a:chOff x="10935" y="7059"/>
            <a:chExt cx="3901" cy="3238"/>
          </a:xfrm>
        </p:grpSpPr>
        <p:pic>
          <p:nvPicPr>
            <p:cNvPr id="256" name="Google Shape;256;p18" descr="KakaoTalk_20230306_15423534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935" y="7059"/>
              <a:ext cx="3901" cy="2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18"/>
            <p:cNvSpPr txBox="1"/>
            <p:nvPr/>
          </p:nvSpPr>
          <p:spPr>
            <a:xfrm>
              <a:off x="12489" y="10079"/>
              <a:ext cx="697" cy="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Georgia" panose="02040502050405020303"/>
                  <a:ea typeface="Georgia" panose="02040502050405020303"/>
                  <a:cs typeface="Georgia" panose="02040502050405020303"/>
                  <a:sym typeface="Georgia" panose="02040502050405020303"/>
                </a:rPr>
                <a:t>HEART</a:t>
              </a:r>
              <a:endParaRPr sz="9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endParaRPr>
            </a:p>
          </p:txBody>
        </p:sp>
      </p:grpSp>
      <p:grpSp>
        <p:nvGrpSpPr>
          <p:cNvPr id="258" name="Google Shape;258;p18"/>
          <p:cNvGrpSpPr/>
          <p:nvPr/>
        </p:nvGrpSpPr>
        <p:grpSpPr>
          <a:xfrm>
            <a:off x="8843645" y="2057400"/>
            <a:ext cx="2473325" cy="2064385"/>
            <a:chOff x="10965" y="3447"/>
            <a:chExt cx="3895" cy="3251"/>
          </a:xfrm>
        </p:grpSpPr>
        <p:pic>
          <p:nvPicPr>
            <p:cNvPr id="259" name="Google Shape;259;p18" descr="KakaoTalk_20230306_154235347_02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0965" y="3447"/>
              <a:ext cx="3895" cy="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18"/>
            <p:cNvSpPr txBox="1"/>
            <p:nvPr/>
          </p:nvSpPr>
          <p:spPr>
            <a:xfrm>
              <a:off x="12765" y="6480"/>
              <a:ext cx="295" cy="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Georgia" panose="02040502050405020303"/>
                  <a:ea typeface="Georgia" panose="02040502050405020303"/>
                  <a:cs typeface="Georgia" panose="02040502050405020303"/>
                  <a:sym typeface="Georgia" panose="02040502050405020303"/>
                </a:rPr>
                <a:t>OK</a:t>
              </a:r>
              <a:endParaRPr sz="9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endParaRPr>
            </a:p>
          </p:txBody>
        </p:sp>
      </p:grpSp>
      <p:grpSp>
        <p:nvGrpSpPr>
          <p:cNvPr id="261" name="Google Shape;261;p18"/>
          <p:cNvGrpSpPr/>
          <p:nvPr/>
        </p:nvGrpSpPr>
        <p:grpSpPr>
          <a:xfrm>
            <a:off x="6161405" y="4191000"/>
            <a:ext cx="2461895" cy="2056765"/>
            <a:chOff x="2787" y="7053"/>
            <a:chExt cx="3877" cy="3239"/>
          </a:xfrm>
        </p:grpSpPr>
        <p:pic>
          <p:nvPicPr>
            <p:cNvPr id="262" name="Google Shape;262;p18" descr="KakaoTalk_20230306_154235347_01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787" y="7053"/>
              <a:ext cx="3877" cy="29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18"/>
            <p:cNvSpPr txBox="1"/>
            <p:nvPr/>
          </p:nvSpPr>
          <p:spPr>
            <a:xfrm>
              <a:off x="4365" y="10074"/>
              <a:ext cx="562" cy="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Georgia" panose="02040502050405020303"/>
                  <a:ea typeface="Georgia" panose="02040502050405020303"/>
                  <a:cs typeface="Georgia" panose="02040502050405020303"/>
                  <a:sym typeface="Georgia" panose="02040502050405020303"/>
                </a:rPr>
                <a:t>YEAH</a:t>
              </a:r>
              <a:endParaRPr sz="9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endParaRPr>
            </a:p>
          </p:txBody>
        </p:sp>
      </p:grpSp>
      <p:sp>
        <p:nvSpPr>
          <p:cNvPr id="264" name="Google Shape;264;p18"/>
          <p:cNvSpPr txBox="1"/>
          <p:nvPr/>
        </p:nvSpPr>
        <p:spPr>
          <a:xfrm>
            <a:off x="502592" y="1572248"/>
            <a:ext cx="20322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AI </a:t>
            </a:r>
            <a:r>
              <a:rPr lang="en-US" sz="18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기반 손동작인식</a:t>
            </a:r>
            <a:endParaRPr sz="18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65" name="Google Shape;265;p18"/>
          <p:cNvGrpSpPr/>
          <p:nvPr/>
        </p:nvGrpSpPr>
        <p:grpSpPr>
          <a:xfrm>
            <a:off x="1231900" y="2122805"/>
            <a:ext cx="3498215" cy="3909695"/>
            <a:chOff x="1921" y="3223"/>
            <a:chExt cx="5509" cy="6157"/>
          </a:xfrm>
        </p:grpSpPr>
        <p:sp>
          <p:nvSpPr>
            <p:cNvPr id="266" name="Google Shape;266;p18"/>
            <p:cNvSpPr txBox="1"/>
            <p:nvPr/>
          </p:nvSpPr>
          <p:spPr>
            <a:xfrm>
              <a:off x="1921" y="3223"/>
              <a:ext cx="4314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각 손동작의 각도를 저장하여 데이터를 수집</a:t>
              </a:r>
              <a:endParaRPr sz="11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267" name="Google Shape;267;p18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921" y="3600"/>
              <a:ext cx="5509" cy="57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9"/>
          <p:cNvGrpSpPr/>
          <p:nvPr/>
        </p:nvGrpSpPr>
        <p:grpSpPr>
          <a:xfrm>
            <a:off x="1099185" y="2590800"/>
            <a:ext cx="5257611" cy="3416217"/>
            <a:chOff x="2571" y="4080"/>
            <a:chExt cx="8280" cy="5380"/>
          </a:xfrm>
        </p:grpSpPr>
        <p:pic>
          <p:nvPicPr>
            <p:cNvPr id="273" name="Google Shape;273;p19"/>
            <p:cNvPicPr preferRelativeResize="0"/>
            <p:nvPr/>
          </p:nvPicPr>
          <p:blipFill rotWithShape="1">
            <a:blip r:embed="rId2"/>
            <a:srcRect l="4585" t="8252" r="5997"/>
            <a:stretch>
              <a:fillRect/>
            </a:stretch>
          </p:blipFill>
          <p:spPr>
            <a:xfrm>
              <a:off x="2571" y="4550"/>
              <a:ext cx="8279" cy="49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19"/>
            <p:cNvSpPr txBox="1"/>
            <p:nvPr/>
          </p:nvSpPr>
          <p:spPr>
            <a:xfrm>
              <a:off x="2571" y="4080"/>
              <a:ext cx="477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해당하는 손동작 2초이상 실행시 화면 자동저장</a:t>
              </a:r>
              <a:r>
                <a:rPr lang="en-US" sz="11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  <a:endParaRPr sz="11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75" name="Google Shape;275;p19"/>
          <p:cNvGrpSpPr/>
          <p:nvPr/>
        </p:nvGrpSpPr>
        <p:grpSpPr>
          <a:xfrm>
            <a:off x="7105650" y="3429000"/>
            <a:ext cx="4229735" cy="2667000"/>
            <a:chOff x="11430" y="5400"/>
            <a:chExt cx="6661" cy="4200"/>
          </a:xfrm>
        </p:grpSpPr>
        <p:grpSp>
          <p:nvGrpSpPr>
            <p:cNvPr id="276" name="Google Shape;276;p19"/>
            <p:cNvGrpSpPr/>
            <p:nvPr/>
          </p:nvGrpSpPr>
          <p:grpSpPr>
            <a:xfrm>
              <a:off x="11430" y="5748"/>
              <a:ext cx="6661" cy="3852"/>
              <a:chOff x="12750" y="2508"/>
              <a:chExt cx="6661" cy="3852"/>
            </a:xfrm>
          </p:grpSpPr>
          <p:pic>
            <p:nvPicPr>
              <p:cNvPr id="277" name="Google Shape;277;p19"/>
              <p:cNvPicPr preferRelativeResize="0"/>
              <p:nvPr/>
            </p:nvPicPr>
            <p:blipFill rotWithShape="1">
              <a:blip r:embed="rId3"/>
              <a:srcRect l="6322" t="9326" r="5912"/>
              <a:stretch>
                <a:fillRect/>
              </a:stretch>
            </p:blipFill>
            <p:spPr>
              <a:xfrm>
                <a:off x="12841" y="2616"/>
                <a:ext cx="6468" cy="36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19" descr="capture_1678070280.0628731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4281" y="3227"/>
                <a:ext cx="3495" cy="26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" name="Google Shape;279;p19"/>
              <p:cNvSpPr/>
              <p:nvPr/>
            </p:nvSpPr>
            <p:spPr>
              <a:xfrm>
                <a:off x="12750" y="2508"/>
                <a:ext cx="6661" cy="3852"/>
              </a:xfrm>
              <a:custGeom>
                <a:avLst/>
                <a:gdLst/>
                <a:ahLst/>
                <a:cxnLst/>
                <a:rect l="l" t="t" r="r" b="b"/>
                <a:pathLst>
                  <a:path w="3386277" h="1898523" extrusionOk="0">
                    <a:moveTo>
                      <a:pt x="3240177" y="1860423"/>
                    </a:moveTo>
                    <a:lnTo>
                      <a:pt x="146101" y="1860423"/>
                    </a:lnTo>
                    <a:cubicBezTo>
                      <a:pt x="86449" y="1860423"/>
                      <a:pt x="38100" y="1812074"/>
                      <a:pt x="38100" y="1752422"/>
                    </a:cubicBezTo>
                    <a:lnTo>
                      <a:pt x="38100" y="146101"/>
                    </a:lnTo>
                    <a:cubicBezTo>
                      <a:pt x="38100" y="86449"/>
                      <a:pt x="86449" y="38100"/>
                      <a:pt x="146101" y="38100"/>
                    </a:cubicBezTo>
                    <a:lnTo>
                      <a:pt x="3240177" y="38100"/>
                    </a:lnTo>
                    <a:cubicBezTo>
                      <a:pt x="3299829" y="38100"/>
                      <a:pt x="3348178" y="86449"/>
                      <a:pt x="3348178" y="146101"/>
                    </a:cubicBezTo>
                    <a:lnTo>
                      <a:pt x="3348178" y="1752422"/>
                    </a:lnTo>
                    <a:cubicBezTo>
                      <a:pt x="3348178" y="1812074"/>
                      <a:pt x="3299829" y="1860423"/>
                      <a:pt x="3240177" y="1860423"/>
                    </a:cubicBezTo>
                    <a:lnTo>
                      <a:pt x="3240177" y="1860423"/>
                    </a:lnTo>
                  </a:path>
                </a:pathLst>
              </a:custGeom>
              <a:noFill/>
              <a:ln w="76200" cap="flat" cmpd="sng">
                <a:solidFill>
                  <a:srgbClr val="2C2C2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80" name="Google Shape;280;p19"/>
            <p:cNvSpPr txBox="1"/>
            <p:nvPr/>
          </p:nvSpPr>
          <p:spPr>
            <a:xfrm>
              <a:off x="11521" y="5400"/>
              <a:ext cx="2148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저장한 이미지를 확인</a:t>
              </a:r>
              <a:endParaRPr sz="11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81" name="Google Shape;281;p19"/>
          <p:cNvSpPr txBox="1"/>
          <p:nvPr/>
        </p:nvSpPr>
        <p:spPr>
          <a:xfrm>
            <a:off x="502592" y="1572248"/>
            <a:ext cx="3632835" cy="27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AI </a:t>
            </a:r>
            <a:r>
              <a:rPr lang="en-US" sz="179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기반 손동작인식(</a:t>
            </a:r>
            <a:r>
              <a:rPr lang="en-US" sz="1785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시연영상 </a:t>
            </a:r>
            <a:r>
              <a:rPr lang="en-US" sz="179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포함)</a:t>
            </a:r>
            <a:endParaRPr sz="179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2" name="Google Shape;282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312785" y="5559425"/>
            <a:ext cx="519430" cy="18669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9"/>
          <p:cNvSpPr/>
          <p:nvPr/>
        </p:nvSpPr>
        <p:spPr>
          <a:xfrm>
            <a:off x="997007" y="2803459"/>
            <a:ext cx="5460372" cy="3289191"/>
          </a:xfrm>
          <a:custGeom>
            <a:avLst/>
            <a:gdLst/>
            <a:ahLst/>
            <a:cxnLst/>
            <a:rect l="l" t="t" r="r" b="b"/>
            <a:pathLst>
              <a:path w="3386277" h="1898523" extrusionOk="0">
                <a:moveTo>
                  <a:pt x="3240177" y="1860423"/>
                </a:moveTo>
                <a:lnTo>
                  <a:pt x="146101" y="1860423"/>
                </a:lnTo>
                <a:cubicBezTo>
                  <a:pt x="86449" y="1860423"/>
                  <a:pt x="38100" y="1812074"/>
                  <a:pt x="38100" y="1752422"/>
                </a:cubicBezTo>
                <a:lnTo>
                  <a:pt x="38100" y="146101"/>
                </a:lnTo>
                <a:cubicBezTo>
                  <a:pt x="38100" y="86449"/>
                  <a:pt x="86449" y="38100"/>
                  <a:pt x="146101" y="38100"/>
                </a:cubicBezTo>
                <a:lnTo>
                  <a:pt x="3240177" y="38100"/>
                </a:lnTo>
                <a:cubicBezTo>
                  <a:pt x="3299829" y="38100"/>
                  <a:pt x="3348178" y="86449"/>
                  <a:pt x="3348178" y="146101"/>
                </a:cubicBezTo>
                <a:lnTo>
                  <a:pt x="3348178" y="1752422"/>
                </a:lnTo>
                <a:cubicBezTo>
                  <a:pt x="3348178" y="1812074"/>
                  <a:pt x="3299829" y="1860423"/>
                  <a:pt x="3240177" y="1860423"/>
                </a:cubicBezTo>
                <a:lnTo>
                  <a:pt x="3240177" y="1860423"/>
                </a:lnTo>
              </a:path>
            </a:pathLst>
          </a:custGeom>
          <a:noFill/>
          <a:ln w="76200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KakaoTalk_20230306_153511930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08352" y="3390979"/>
            <a:ext cx="2659950" cy="1951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/>
          <p:nvPr/>
        </p:nvSpPr>
        <p:spPr>
          <a:xfrm>
            <a:off x="2000116" y="2328855"/>
            <a:ext cx="464820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작업기간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1753533" y="2833629"/>
            <a:ext cx="730885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프로젝트 목적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1734483" y="3438149"/>
            <a:ext cx="730885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프로젝트 내용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0"/>
          <p:cNvSpPr txBox="1"/>
          <p:nvPr/>
        </p:nvSpPr>
        <p:spPr>
          <a:xfrm>
            <a:off x="1981701" y="4581200"/>
            <a:ext cx="464820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사용언어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3" name="Google Shape;293;p20"/>
          <p:cNvSpPr txBox="1"/>
          <p:nvPr/>
        </p:nvSpPr>
        <p:spPr>
          <a:xfrm>
            <a:off x="898544" y="5114066"/>
            <a:ext cx="1566545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FRAMEWORK / LIBRARY</a:t>
            </a:r>
            <a:endParaRPr sz="900" b="1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94" name="Google Shape;294;p20"/>
          <p:cNvSpPr txBox="1"/>
          <p:nvPr/>
        </p:nvSpPr>
        <p:spPr>
          <a:xfrm>
            <a:off x="2000116" y="5867227"/>
            <a:ext cx="464820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참고자료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0"/>
          <p:cNvSpPr txBox="1"/>
          <p:nvPr/>
        </p:nvSpPr>
        <p:spPr>
          <a:xfrm>
            <a:off x="2922103" y="2320052"/>
            <a:ext cx="139954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2022.08.12 ~ 2022.08.29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2922103" y="2819111"/>
            <a:ext cx="207454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데이터분석 및 </a:t>
            </a: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Numpy, Pandas</a:t>
            </a: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의 사용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2922103" y="3428711"/>
            <a:ext cx="237426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창업, 폐업의 원인, 시기, 구역등을 분석하고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8" name="Google Shape;298;p20"/>
          <p:cNvSpPr txBox="1"/>
          <p:nvPr/>
        </p:nvSpPr>
        <p:spPr>
          <a:xfrm>
            <a:off x="2922103" y="3691652"/>
            <a:ext cx="227266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총인구수를 바탕으로 하여 폐업이 가져온 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20"/>
          <p:cNvSpPr txBox="1"/>
          <p:nvPr/>
        </p:nvSpPr>
        <p:spPr>
          <a:xfrm>
            <a:off x="2922103" y="3945703"/>
            <a:ext cx="227266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결과와 정부에서 마련한 대책을 수집하여 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0"/>
          <p:cNvSpPr txBox="1"/>
          <p:nvPr/>
        </p:nvSpPr>
        <p:spPr>
          <a:xfrm>
            <a:off x="2922103" y="4580652"/>
            <a:ext cx="38544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Python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2922103" y="5114001"/>
            <a:ext cx="205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Numpy, Pandas, Matplotlib, Selenium, </a:t>
            </a: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bs4, Seaborn, Folium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2896068" y="5858272"/>
            <a:ext cx="183578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정책브리핑, </a:t>
            </a: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Google, Naver, Kosis,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03" name="Google Shape;303;p20"/>
          <p:cNvSpPr txBox="1"/>
          <p:nvPr/>
        </p:nvSpPr>
        <p:spPr>
          <a:xfrm>
            <a:off x="502592" y="1572248"/>
            <a:ext cx="2653665" cy="27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폐업감소를 위한 상권분석</a:t>
            </a:r>
            <a:endParaRPr sz="179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4" name="Google Shape;304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315835" y="3195320"/>
            <a:ext cx="4112260" cy="200850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0"/>
          <p:cNvSpPr txBox="1"/>
          <p:nvPr/>
        </p:nvSpPr>
        <p:spPr>
          <a:xfrm>
            <a:off x="2922103" y="3047711"/>
            <a:ext cx="52895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및 숙련도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6" name="Google Shape;306;p20"/>
          <p:cNvSpPr txBox="1"/>
          <p:nvPr/>
        </p:nvSpPr>
        <p:spPr>
          <a:xfrm>
            <a:off x="2922103" y="4190813"/>
            <a:ext cx="118110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폐업감소에 대한 분석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0"/>
          <p:cNvSpPr txBox="1"/>
          <p:nvPr/>
        </p:nvSpPr>
        <p:spPr>
          <a:xfrm>
            <a:off x="2896068" y="6102747"/>
            <a:ext cx="17938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데이터공공포털, 서울데이터광장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/>
        </p:nvSpPr>
        <p:spPr>
          <a:xfrm>
            <a:off x="523244" y="2361998"/>
            <a:ext cx="89543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데이터 전처리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13" name="Google Shape;313;p21"/>
          <p:cNvPicPr preferRelativeResize="0"/>
          <p:nvPr/>
        </p:nvPicPr>
        <p:blipFill rotWithShape="1">
          <a:blip r:embed="rId1"/>
          <a:srcRect r="54344"/>
          <a:stretch>
            <a:fillRect/>
          </a:stretch>
        </p:blipFill>
        <p:spPr>
          <a:xfrm>
            <a:off x="1677035" y="2362200"/>
            <a:ext cx="3492500" cy="371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1"/>
          <p:cNvPicPr preferRelativeResize="0"/>
          <p:nvPr/>
        </p:nvPicPr>
        <p:blipFill rotWithShape="1">
          <a:blip r:embed="rId1"/>
          <a:srcRect l="46671" t="5218"/>
          <a:stretch>
            <a:fillRect/>
          </a:stretch>
        </p:blipFill>
        <p:spPr>
          <a:xfrm>
            <a:off x="6477635" y="2362200"/>
            <a:ext cx="407924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1"/>
          <p:cNvSpPr txBox="1"/>
          <p:nvPr/>
        </p:nvSpPr>
        <p:spPr>
          <a:xfrm>
            <a:off x="502592" y="1572248"/>
            <a:ext cx="26872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폐업감소를 위한 상권분석</a:t>
            </a:r>
            <a:endParaRPr sz="18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6" name="Google Shape;316;p21"/>
          <p:cNvSpPr txBox="1"/>
          <p:nvPr/>
        </p:nvSpPr>
        <p:spPr>
          <a:xfrm>
            <a:off x="6051255" y="2361998"/>
            <a:ext cx="2846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코드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"/>
          <p:cNvSpPr/>
          <p:nvPr/>
        </p:nvSpPr>
        <p:spPr>
          <a:xfrm>
            <a:off x="1099185" y="2895600"/>
            <a:ext cx="5287645" cy="3122930"/>
          </a:xfrm>
          <a:prstGeom prst="roundRect">
            <a:avLst>
              <a:gd name="adj" fmla="val 55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7452995" y="2322195"/>
            <a:ext cx="2875915" cy="1574165"/>
          </a:xfrm>
          <a:prstGeom prst="roundRect">
            <a:avLst>
              <a:gd name="adj" fmla="val 556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996950" y="2803525"/>
            <a:ext cx="5462270" cy="3289300"/>
          </a:xfrm>
          <a:custGeom>
            <a:avLst/>
            <a:gdLst/>
            <a:ahLst/>
            <a:cxnLst/>
            <a:rect l="l" t="t" r="r" b="b"/>
            <a:pathLst>
              <a:path w="3386277" h="1898523" extrusionOk="0">
                <a:moveTo>
                  <a:pt x="3240177" y="1860423"/>
                </a:moveTo>
                <a:lnTo>
                  <a:pt x="146101" y="1860423"/>
                </a:lnTo>
                <a:cubicBezTo>
                  <a:pt x="86449" y="1860423"/>
                  <a:pt x="38100" y="1812074"/>
                  <a:pt x="38100" y="1752422"/>
                </a:cubicBezTo>
                <a:lnTo>
                  <a:pt x="38100" y="146101"/>
                </a:lnTo>
                <a:cubicBezTo>
                  <a:pt x="38100" y="86449"/>
                  <a:pt x="86449" y="38100"/>
                  <a:pt x="146101" y="38100"/>
                </a:cubicBezTo>
                <a:lnTo>
                  <a:pt x="3240177" y="38100"/>
                </a:lnTo>
                <a:cubicBezTo>
                  <a:pt x="3299829" y="38100"/>
                  <a:pt x="3348178" y="86449"/>
                  <a:pt x="3348178" y="146101"/>
                </a:cubicBezTo>
                <a:lnTo>
                  <a:pt x="3348178" y="1752422"/>
                </a:lnTo>
                <a:cubicBezTo>
                  <a:pt x="3348178" y="1812074"/>
                  <a:pt x="3299829" y="1860423"/>
                  <a:pt x="3240177" y="1860423"/>
                </a:cubicBezTo>
                <a:lnTo>
                  <a:pt x="3240177" y="1860423"/>
                </a:lnTo>
              </a:path>
            </a:pathLst>
          </a:custGeom>
          <a:noFill/>
          <a:ln w="76200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4" name="Google Shape;324;p22"/>
          <p:cNvSpPr txBox="1"/>
          <p:nvPr/>
        </p:nvSpPr>
        <p:spPr>
          <a:xfrm>
            <a:off x="502592" y="1572248"/>
            <a:ext cx="26872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폐업감소를 위한 상권분석</a:t>
            </a:r>
            <a:endParaRPr sz="18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1099185" y="2126615"/>
            <a:ext cx="9367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데이터 시각화 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26" name="Google Shape;326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31430" y="2513965"/>
            <a:ext cx="2435225" cy="11423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2"/>
          <p:cNvGrpSpPr/>
          <p:nvPr/>
        </p:nvGrpSpPr>
        <p:grpSpPr>
          <a:xfrm>
            <a:off x="7369175" y="4183274"/>
            <a:ext cx="2960370" cy="1876531"/>
            <a:chOff x="11401" y="6240"/>
            <a:chExt cx="4662" cy="2955"/>
          </a:xfrm>
        </p:grpSpPr>
        <p:sp>
          <p:nvSpPr>
            <p:cNvPr id="328" name="Google Shape;328;p22"/>
            <p:cNvSpPr/>
            <p:nvPr/>
          </p:nvSpPr>
          <p:spPr>
            <a:xfrm>
              <a:off x="11497" y="6765"/>
              <a:ext cx="4529" cy="2418"/>
            </a:xfrm>
            <a:prstGeom prst="roundRect">
              <a:avLst>
                <a:gd name="adj" fmla="val 556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9" name="Google Shape;329;p22"/>
            <p:cNvGrpSpPr/>
            <p:nvPr/>
          </p:nvGrpSpPr>
          <p:grpSpPr>
            <a:xfrm>
              <a:off x="11401" y="6240"/>
              <a:ext cx="4662" cy="2955"/>
              <a:chOff x="11430" y="5194"/>
              <a:chExt cx="6661" cy="4406"/>
            </a:xfrm>
          </p:grpSpPr>
          <p:sp>
            <p:nvSpPr>
              <p:cNvPr id="330" name="Google Shape;330;p22"/>
              <p:cNvSpPr/>
              <p:nvPr/>
            </p:nvSpPr>
            <p:spPr>
              <a:xfrm>
                <a:off x="11430" y="5748"/>
                <a:ext cx="6661" cy="3852"/>
              </a:xfrm>
              <a:custGeom>
                <a:avLst/>
                <a:gdLst/>
                <a:ahLst/>
                <a:cxnLst/>
                <a:rect l="l" t="t" r="r" b="b"/>
                <a:pathLst>
                  <a:path w="3386277" h="1898523" extrusionOk="0">
                    <a:moveTo>
                      <a:pt x="3240177" y="1860423"/>
                    </a:moveTo>
                    <a:lnTo>
                      <a:pt x="146101" y="1860423"/>
                    </a:lnTo>
                    <a:cubicBezTo>
                      <a:pt x="86449" y="1860423"/>
                      <a:pt x="38100" y="1812074"/>
                      <a:pt x="38100" y="1752422"/>
                    </a:cubicBezTo>
                    <a:lnTo>
                      <a:pt x="38100" y="146101"/>
                    </a:lnTo>
                    <a:cubicBezTo>
                      <a:pt x="38100" y="86449"/>
                      <a:pt x="86449" y="38100"/>
                      <a:pt x="146101" y="38100"/>
                    </a:cubicBezTo>
                    <a:lnTo>
                      <a:pt x="3240177" y="38100"/>
                    </a:lnTo>
                    <a:cubicBezTo>
                      <a:pt x="3299829" y="38100"/>
                      <a:pt x="3348178" y="86449"/>
                      <a:pt x="3348178" y="146101"/>
                    </a:cubicBezTo>
                    <a:lnTo>
                      <a:pt x="3348178" y="1752422"/>
                    </a:lnTo>
                    <a:cubicBezTo>
                      <a:pt x="3348178" y="1812074"/>
                      <a:pt x="3299829" y="1860423"/>
                      <a:pt x="3240177" y="1860423"/>
                    </a:cubicBezTo>
                    <a:lnTo>
                      <a:pt x="3240177" y="1860423"/>
                    </a:lnTo>
                  </a:path>
                </a:pathLst>
              </a:custGeom>
              <a:noFill/>
              <a:ln w="76200" cap="flat" cmpd="sng">
                <a:solidFill>
                  <a:srgbClr val="2C2C2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1" name="Google Shape;331;p22"/>
              <p:cNvSpPr txBox="1"/>
              <p:nvPr/>
            </p:nvSpPr>
            <p:spPr>
              <a:xfrm>
                <a:off x="11520" y="5194"/>
                <a:ext cx="4536" cy="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 b="1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키워드의 빈도수</a:t>
                </a:r>
                <a:endParaRPr sz="900" b="1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pic>
          <p:nvPicPr>
            <p:cNvPr id="332" name="Google Shape;332;p2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1714" y="6871"/>
              <a:ext cx="4035" cy="21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3" name="Google Shape;333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77035" y="3075305"/>
            <a:ext cx="4448175" cy="273240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 txBox="1"/>
          <p:nvPr/>
        </p:nvSpPr>
        <p:spPr>
          <a:xfrm>
            <a:off x="1099168" y="2398550"/>
            <a:ext cx="4229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일반사업자 약 86% 사업부진으로 페업. 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사업부진을 줄이기 위해, 소상공인을 위한 데이트 분석 서비스를 제공이 필요하다.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35" name="Google Shape;335;p22"/>
          <p:cNvGrpSpPr/>
          <p:nvPr/>
        </p:nvGrpSpPr>
        <p:grpSpPr>
          <a:xfrm>
            <a:off x="7368540" y="1752468"/>
            <a:ext cx="2960370" cy="2152782"/>
            <a:chOff x="11364" y="2760"/>
            <a:chExt cx="4662" cy="3390"/>
          </a:xfrm>
        </p:grpSpPr>
        <p:grpSp>
          <p:nvGrpSpPr>
            <p:cNvPr id="336" name="Google Shape;336;p22"/>
            <p:cNvGrpSpPr/>
            <p:nvPr/>
          </p:nvGrpSpPr>
          <p:grpSpPr>
            <a:xfrm>
              <a:off x="11364" y="2760"/>
              <a:ext cx="4662" cy="3390"/>
              <a:chOff x="11430" y="4545"/>
              <a:chExt cx="6661" cy="5055"/>
            </a:xfrm>
          </p:grpSpPr>
          <p:sp>
            <p:nvSpPr>
              <p:cNvPr id="337" name="Google Shape;337;p22"/>
              <p:cNvSpPr/>
              <p:nvPr/>
            </p:nvSpPr>
            <p:spPr>
              <a:xfrm>
                <a:off x="11430" y="5748"/>
                <a:ext cx="6661" cy="3852"/>
              </a:xfrm>
              <a:custGeom>
                <a:avLst/>
                <a:gdLst/>
                <a:ahLst/>
                <a:cxnLst/>
                <a:rect l="l" t="t" r="r" b="b"/>
                <a:pathLst>
                  <a:path w="3386277" h="1898523" extrusionOk="0">
                    <a:moveTo>
                      <a:pt x="3240177" y="1860423"/>
                    </a:moveTo>
                    <a:lnTo>
                      <a:pt x="146101" y="1860423"/>
                    </a:lnTo>
                    <a:cubicBezTo>
                      <a:pt x="86449" y="1860423"/>
                      <a:pt x="38100" y="1812074"/>
                      <a:pt x="38100" y="1752422"/>
                    </a:cubicBezTo>
                    <a:lnTo>
                      <a:pt x="38100" y="146101"/>
                    </a:lnTo>
                    <a:cubicBezTo>
                      <a:pt x="38100" y="86449"/>
                      <a:pt x="86449" y="38100"/>
                      <a:pt x="146101" y="38100"/>
                    </a:cubicBezTo>
                    <a:lnTo>
                      <a:pt x="3240177" y="38100"/>
                    </a:lnTo>
                    <a:cubicBezTo>
                      <a:pt x="3299829" y="38100"/>
                      <a:pt x="3348178" y="86449"/>
                      <a:pt x="3348178" y="146101"/>
                    </a:cubicBezTo>
                    <a:lnTo>
                      <a:pt x="3348178" y="1752422"/>
                    </a:lnTo>
                    <a:cubicBezTo>
                      <a:pt x="3348178" y="1812074"/>
                      <a:pt x="3299829" y="1860423"/>
                      <a:pt x="3240177" y="1860423"/>
                    </a:cubicBezTo>
                    <a:lnTo>
                      <a:pt x="3240177" y="1860423"/>
                    </a:lnTo>
                  </a:path>
                </a:pathLst>
              </a:custGeom>
              <a:noFill/>
              <a:ln w="76200" cap="flat" cmpd="sng">
                <a:solidFill>
                  <a:srgbClr val="2C2C2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8" name="Google Shape;338;p22"/>
              <p:cNvSpPr txBox="1"/>
              <p:nvPr/>
            </p:nvSpPr>
            <p:spPr>
              <a:xfrm>
                <a:off x="11483" y="4545"/>
                <a:ext cx="45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b="1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워드클라우드</a:t>
                </a:r>
                <a:endParaRPr sz="1100" b="1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39" name="Google Shape;339;p22"/>
            <p:cNvSpPr txBox="1"/>
            <p:nvPr/>
          </p:nvSpPr>
          <p:spPr>
            <a:xfrm>
              <a:off x="11401" y="3117"/>
              <a:ext cx="3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키워드: 서비스, 지원, 소상공인, 제공, 데이터 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/>
        </p:nvSpPr>
        <p:spPr>
          <a:xfrm>
            <a:off x="442788" y="234369"/>
            <a:ext cx="805078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End of Document</a:t>
            </a:r>
            <a:endParaRPr sz="6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5" name="Google Shape;345;p23"/>
          <p:cNvSpPr txBox="1"/>
          <p:nvPr/>
        </p:nvSpPr>
        <p:spPr>
          <a:xfrm>
            <a:off x="9677400" y="5715000"/>
            <a:ext cx="202747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Thanks</a:t>
            </a:r>
            <a:endParaRPr sz="45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/>
        </p:nvSpPr>
        <p:spPr>
          <a:xfrm>
            <a:off x="528153" y="3775585"/>
            <a:ext cx="1353820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2022.07 ~ 2023.01</a:t>
            </a:r>
            <a:endParaRPr sz="1200" b="1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Google Shape;95;p10"/>
          <p:cNvSpPr txBox="1"/>
          <p:nvPr/>
        </p:nvSpPr>
        <p:spPr>
          <a:xfrm>
            <a:off x="505750" y="4537586"/>
            <a:ext cx="1324950" cy="1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2022.05 ~ 2022.07</a:t>
            </a:r>
            <a:endParaRPr sz="1200" b="1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10"/>
          <p:cNvSpPr txBox="1"/>
          <p:nvPr/>
        </p:nvSpPr>
        <p:spPr>
          <a:xfrm>
            <a:off x="506360" y="5299585"/>
            <a:ext cx="1324356" cy="1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2010.09 ~ 2014.09</a:t>
            </a:r>
            <a:endParaRPr sz="1200" b="1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10"/>
          <p:cNvSpPr txBox="1"/>
          <p:nvPr/>
        </p:nvSpPr>
        <p:spPr>
          <a:xfrm>
            <a:off x="2234424" y="3776195"/>
            <a:ext cx="1213485" cy="15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한경닷컴 </a:t>
            </a:r>
            <a:r>
              <a:rPr lang="en-US" sz="990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IT </a:t>
            </a:r>
            <a:r>
              <a:rPr lang="en-US" sz="99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교육센터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Google Shape;98;p10"/>
          <p:cNvSpPr txBox="1"/>
          <p:nvPr/>
        </p:nvSpPr>
        <p:spPr>
          <a:xfrm>
            <a:off x="2234424" y="4030246"/>
            <a:ext cx="1932305" cy="15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">
                <a:solidFill>
                  <a:srgbClr val="606060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AI</a:t>
            </a:r>
            <a:r>
              <a:rPr lang="en-US" sz="990">
                <a:solidFill>
                  <a:srgbClr val="606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기반 빅데이터 분석 및 RPA활용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10"/>
          <p:cNvSpPr txBox="1"/>
          <p:nvPr/>
        </p:nvSpPr>
        <p:spPr>
          <a:xfrm>
            <a:off x="2234424" y="4538195"/>
            <a:ext cx="1094689" cy="19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스파르타코딩클럽</a:t>
            </a:r>
            <a:endParaRPr sz="96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10"/>
          <p:cNvSpPr txBox="1"/>
          <p:nvPr/>
        </p:nvSpPr>
        <p:spPr>
          <a:xfrm>
            <a:off x="2234424" y="4792246"/>
            <a:ext cx="1025805" cy="1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">
                <a:solidFill>
                  <a:srgbClr val="606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웹 개발 , 앱 개발</a:t>
            </a:r>
            <a:endParaRPr sz="1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101;p10"/>
          <p:cNvSpPr txBox="1"/>
          <p:nvPr/>
        </p:nvSpPr>
        <p:spPr>
          <a:xfrm>
            <a:off x="2234424" y="5300195"/>
            <a:ext cx="1438503" cy="19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중국 장강사범대학 졸업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2234424" y="5554246"/>
            <a:ext cx="1043026" cy="1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0">
                <a:solidFill>
                  <a:srgbClr val="606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음악과 성악 전공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" name="Google Shape;103;p10"/>
          <p:cNvSpPr txBox="1"/>
          <p:nvPr/>
        </p:nvSpPr>
        <p:spPr>
          <a:xfrm>
            <a:off x="505754" y="3393288"/>
            <a:ext cx="1083310" cy="21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10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EDUCATION</a:t>
            </a:r>
            <a:endParaRPr sz="14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04" name="Google Shape;104;p10"/>
          <p:cNvSpPr txBox="1"/>
          <p:nvPr/>
        </p:nvSpPr>
        <p:spPr>
          <a:xfrm>
            <a:off x="6097463" y="3797277"/>
            <a:ext cx="2068830" cy="16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 b="1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PROGRAMING LANGUAGES</a:t>
            </a:r>
            <a:endParaRPr sz="1080" b="1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6097463" y="4296438"/>
            <a:ext cx="1702613" cy="1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 b="1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FRAMEWORK / LIBRARY</a:t>
            </a:r>
            <a:endParaRPr sz="1080" b="1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06" name="Google Shape;106;p10"/>
          <p:cNvSpPr txBox="1"/>
          <p:nvPr/>
        </p:nvSpPr>
        <p:spPr>
          <a:xfrm>
            <a:off x="6097463" y="5321277"/>
            <a:ext cx="773429" cy="19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 b="1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DATABASE</a:t>
            </a:r>
            <a:endParaRPr sz="1080" b="1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07" name="Google Shape;107;p10"/>
          <p:cNvSpPr txBox="1"/>
          <p:nvPr/>
        </p:nvSpPr>
        <p:spPr>
          <a:xfrm>
            <a:off x="6097463" y="5791228"/>
            <a:ext cx="294284" cy="1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 b="1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ETC</a:t>
            </a:r>
            <a:endParaRPr sz="1080" b="1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8427811" y="3788742"/>
            <a:ext cx="2501900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Python, Java, Javascript, HTML 5, CSS 3</a:t>
            </a:r>
            <a:endParaRPr sz="1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09" name="Google Shape;109;p10"/>
          <p:cNvSpPr txBox="1"/>
          <p:nvPr/>
        </p:nvSpPr>
        <p:spPr>
          <a:xfrm>
            <a:off x="8427811" y="4296692"/>
            <a:ext cx="293433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OenCV,  Mediapipe, Pytorch, Keras, Tensorflow,</a:t>
            </a:r>
            <a:endParaRPr sz="1050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10" name="Google Shape;110;p10"/>
          <p:cNvSpPr txBox="1"/>
          <p:nvPr/>
        </p:nvSpPr>
        <p:spPr>
          <a:xfrm>
            <a:off x="8427811" y="4550742"/>
            <a:ext cx="2908300" cy="33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Numpy, Matplotlib, Pandas, Pillow, BS4, Flask,</a:t>
            </a:r>
            <a:endParaRPr sz="1080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80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8427811" y="4804793"/>
            <a:ext cx="1272540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Selenium, Dialogflow</a:t>
            </a:r>
            <a:endParaRPr sz="1050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12" name="Google Shape;112;p10"/>
          <p:cNvSpPr txBox="1"/>
          <p:nvPr/>
        </p:nvSpPr>
        <p:spPr>
          <a:xfrm>
            <a:off x="8427811" y="5312742"/>
            <a:ext cx="2280920" cy="165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MySQL, MongDB, SQL lite, DBeaver</a:t>
            </a:r>
            <a:endParaRPr sz="1080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8427811" y="5820691"/>
            <a:ext cx="93662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RPA,Github   </a:t>
            </a:r>
            <a:endParaRPr sz="12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14" name="Google Shape;114;p10"/>
          <p:cNvSpPr txBox="1"/>
          <p:nvPr/>
        </p:nvSpPr>
        <p:spPr>
          <a:xfrm>
            <a:off x="6097463" y="3393288"/>
            <a:ext cx="937831" cy="24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SKILL SET</a:t>
            </a:r>
            <a:endParaRPr sz="1440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505767" y="1450283"/>
            <a:ext cx="1209675" cy="16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YOU JEEA  </a:t>
            </a:r>
            <a:r>
              <a:rPr lang="en-US" sz="105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유지아</a:t>
            </a:r>
            <a:endParaRPr sz="1050" b="1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505767" y="1704334"/>
            <a:ext cx="780897" cy="1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1992.05.03</a:t>
            </a:r>
            <a:endParaRPr sz="1200" b="1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17;p10"/>
          <p:cNvSpPr txBox="1"/>
          <p:nvPr/>
        </p:nvSpPr>
        <p:spPr>
          <a:xfrm>
            <a:off x="505767" y="1958384"/>
            <a:ext cx="1041349" cy="1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010-5158-8323</a:t>
            </a:r>
            <a:endParaRPr sz="1200" b="1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" name="Google Shape;118;p10"/>
          <p:cNvSpPr txBox="1"/>
          <p:nvPr/>
        </p:nvSpPr>
        <p:spPr>
          <a:xfrm>
            <a:off x="505767" y="2212435"/>
            <a:ext cx="1907540" cy="17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0" b="1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yumei</a:t>
            </a:r>
            <a:r>
              <a:rPr lang="en-US" sz="114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199200</a:t>
            </a:r>
            <a:r>
              <a:rPr lang="en-US" sz="1140" b="1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@gmail.com</a:t>
            </a:r>
            <a:endParaRPr sz="1140" b="1">
              <a:solidFill>
                <a:srgbClr val="FFFFFF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19" name="Google Shape;119;p10"/>
          <p:cNvSpPr txBox="1"/>
          <p:nvPr/>
        </p:nvSpPr>
        <p:spPr>
          <a:xfrm>
            <a:off x="516595" y="465235"/>
            <a:ext cx="1800438" cy="46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1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ABOUT ME</a:t>
            </a:r>
            <a:endParaRPr sz="27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/>
          <p:nvPr/>
        </p:nvSpPr>
        <p:spPr>
          <a:xfrm>
            <a:off x="516595" y="465235"/>
            <a:ext cx="2835275" cy="40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ABOUT PROJECT</a:t>
            </a:r>
            <a:endParaRPr sz="26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Google Shape;125;p11"/>
          <p:cNvSpPr txBox="1"/>
          <p:nvPr/>
        </p:nvSpPr>
        <p:spPr>
          <a:xfrm>
            <a:off x="7655693" y="5562600"/>
            <a:ext cx="3217545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03/ 폐업 감소를 위한 상권분석</a:t>
            </a:r>
            <a:endParaRPr sz="1820" b="1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11"/>
          <p:cNvSpPr txBox="1"/>
          <p:nvPr/>
        </p:nvSpPr>
        <p:spPr>
          <a:xfrm>
            <a:off x="7671568" y="4609591"/>
            <a:ext cx="2431415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02/ </a:t>
            </a:r>
            <a:r>
              <a:rPr lang="en-US" sz="1820" b="1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AI</a:t>
            </a:r>
            <a:r>
              <a:rPr lang="en-US" sz="182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기반 손동작인식</a:t>
            </a:r>
            <a:endParaRPr sz="1820" b="1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127;p11"/>
          <p:cNvSpPr txBox="1"/>
          <p:nvPr/>
        </p:nvSpPr>
        <p:spPr>
          <a:xfrm>
            <a:off x="7655693" y="3558545"/>
            <a:ext cx="3653155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2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01/ </a:t>
            </a:r>
            <a:r>
              <a:rPr lang="en-US" sz="1820" b="1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AI</a:t>
            </a:r>
            <a:r>
              <a:rPr lang="en-US" sz="182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기반 눈 건강 관리(</a:t>
            </a:r>
            <a:r>
              <a:rPr lang="en-US" sz="1820" b="1">
                <a:solidFill>
                  <a:srgbClr val="FFFF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Eye</a:t>
            </a:r>
            <a:r>
              <a:rPr lang="en-US" sz="182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조아)</a:t>
            </a:r>
            <a:endParaRPr sz="1820" b="1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8" name="Google Shape;128;p11"/>
          <p:cNvSpPr txBox="1"/>
          <p:nvPr/>
        </p:nvSpPr>
        <p:spPr>
          <a:xfrm>
            <a:off x="7655624" y="3916454"/>
            <a:ext cx="210058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2022.11.25 ~ 2023.01.12</a:t>
            </a:r>
            <a:endParaRPr sz="118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11"/>
          <p:cNvSpPr txBox="1"/>
          <p:nvPr/>
        </p:nvSpPr>
        <p:spPr>
          <a:xfrm>
            <a:off x="7696899" y="4967500"/>
            <a:ext cx="208788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2022.09.18 ~ 2022.10.04</a:t>
            </a:r>
            <a:endParaRPr sz="118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7696899" y="5920509"/>
            <a:ext cx="2087880" cy="18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2022.08.12 ~ 2022.08.29</a:t>
            </a:r>
            <a:endParaRPr sz="118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800467" y="1066607"/>
            <a:ext cx="9157033" cy="686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2"/>
          <p:cNvSpPr txBox="1"/>
          <p:nvPr/>
        </p:nvSpPr>
        <p:spPr>
          <a:xfrm>
            <a:off x="502592" y="1572248"/>
            <a:ext cx="31838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AI </a:t>
            </a:r>
            <a:r>
              <a:rPr lang="en-US" sz="18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기반 눈건강 관리(</a:t>
            </a:r>
            <a:r>
              <a:rPr lang="en-US" sz="18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Eye</a:t>
            </a:r>
            <a:r>
              <a:rPr lang="en-US" sz="18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조아)</a:t>
            </a:r>
            <a:endParaRPr sz="18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7" name="Google Shape;137;p12"/>
          <p:cNvSpPr txBox="1"/>
          <p:nvPr/>
        </p:nvSpPr>
        <p:spPr>
          <a:xfrm>
            <a:off x="2000116" y="2328855"/>
            <a:ext cx="464820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작업기간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12"/>
          <p:cNvSpPr txBox="1"/>
          <p:nvPr/>
        </p:nvSpPr>
        <p:spPr>
          <a:xfrm>
            <a:off x="1753533" y="2833629"/>
            <a:ext cx="730885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프로젝트 목적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12"/>
          <p:cNvSpPr txBox="1"/>
          <p:nvPr/>
        </p:nvSpPr>
        <p:spPr>
          <a:xfrm>
            <a:off x="1734483" y="3590549"/>
            <a:ext cx="730885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프로젝트 내용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1981701" y="4581200"/>
            <a:ext cx="464820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사용언어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898544" y="5114066"/>
            <a:ext cx="1566545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FRAMEWORK / LIBRARY</a:t>
            </a:r>
            <a:endParaRPr sz="900" b="1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42" name="Google Shape;142;p12"/>
          <p:cNvSpPr txBox="1"/>
          <p:nvPr/>
        </p:nvSpPr>
        <p:spPr>
          <a:xfrm>
            <a:off x="2000116" y="6095827"/>
            <a:ext cx="464820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참고자료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12"/>
          <p:cNvSpPr txBox="1"/>
          <p:nvPr/>
        </p:nvSpPr>
        <p:spPr>
          <a:xfrm>
            <a:off x="2922103" y="2320052"/>
            <a:ext cx="139954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2022.11.25 ~ 2023.01.12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4" name="Google Shape;144;p12"/>
          <p:cNvSpPr txBox="1"/>
          <p:nvPr/>
        </p:nvSpPr>
        <p:spPr>
          <a:xfrm>
            <a:off x="2922103" y="2819111"/>
            <a:ext cx="229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</a:rPr>
              <a:t>팀협업과 배운 지식의 사용경험 및 숙련도</a:t>
            </a:r>
            <a:endParaRPr sz="96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</a:rPr>
              <a:t>향상을 위한 진행.</a:t>
            </a:r>
            <a:endParaRPr sz="960">
              <a:solidFill>
                <a:schemeClr val="dk1"/>
              </a:solidFill>
            </a:endParaRPr>
          </a:p>
        </p:txBody>
      </p:sp>
      <p:sp>
        <p:nvSpPr>
          <p:cNvPr id="145" name="Google Shape;145;p12"/>
          <p:cNvSpPr txBox="1"/>
          <p:nvPr/>
        </p:nvSpPr>
        <p:spPr>
          <a:xfrm>
            <a:off x="2922100" y="3581100"/>
            <a:ext cx="23907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</a:rPr>
              <a:t>백내장, </a:t>
            </a: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근시, 원시, 난시, </a:t>
            </a:r>
            <a:r>
              <a:rPr lang="en-US" sz="960">
                <a:solidFill>
                  <a:schemeClr val="dk1"/>
                </a:solidFill>
              </a:rPr>
              <a:t>녹내장, 색맹,</a:t>
            </a:r>
            <a:endParaRPr sz="96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</a:rPr>
              <a:t>황반면성 등 눈 건강 테스트를 발병여부를 기록하고 눈게임을 통해 눈의 피로를 완화.</a:t>
            </a:r>
            <a:endParaRPr sz="960">
              <a:solidFill>
                <a:schemeClr val="dk1"/>
              </a:solidFill>
            </a:endParaRPr>
          </a:p>
        </p:txBody>
      </p:sp>
      <p:sp>
        <p:nvSpPr>
          <p:cNvPr id="146" name="Google Shape;146;p12"/>
          <p:cNvSpPr txBox="1"/>
          <p:nvPr/>
        </p:nvSpPr>
        <p:spPr>
          <a:xfrm>
            <a:off x="2922103" y="4571762"/>
            <a:ext cx="205359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Python, Java, Javascript, HTML, CSS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47" name="Google Shape;147;p12"/>
          <p:cNvSpPr txBox="1"/>
          <p:nvPr/>
        </p:nvSpPr>
        <p:spPr>
          <a:xfrm>
            <a:off x="2922103" y="5114001"/>
            <a:ext cx="23907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Pytorch, Torchvision, OpenCV, Mdeiapipie,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48" name="Google Shape;148;p12"/>
          <p:cNvSpPr txBox="1"/>
          <p:nvPr/>
        </p:nvSpPr>
        <p:spPr>
          <a:xfrm>
            <a:off x="2922103" y="5368052"/>
            <a:ext cx="23926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CVzone, Flask, Numpy, Pandas, Matplotlib,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2922103" y="5622103"/>
            <a:ext cx="92456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Pillow, Selenium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50" name="Google Shape;150;p12"/>
          <p:cNvSpPr txBox="1"/>
          <p:nvPr/>
        </p:nvSpPr>
        <p:spPr>
          <a:xfrm>
            <a:off x="2922103" y="6079887"/>
            <a:ext cx="82105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Kaggle, Google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3"/>
          <p:cNvPicPr preferRelativeResize="0"/>
          <p:nvPr/>
        </p:nvPicPr>
        <p:blipFill rotWithShape="1">
          <a:blip r:embed="rId1"/>
          <a:srcRect l="23419" t="11827" r="24147" b="1266"/>
          <a:stretch>
            <a:fillRect/>
          </a:stretch>
        </p:blipFill>
        <p:spPr>
          <a:xfrm>
            <a:off x="3255625" y="2093750"/>
            <a:ext cx="6538450" cy="43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3"/>
          <p:cNvSpPr txBox="1"/>
          <p:nvPr/>
        </p:nvSpPr>
        <p:spPr>
          <a:xfrm>
            <a:off x="502592" y="1572248"/>
            <a:ext cx="31838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AI </a:t>
            </a:r>
            <a:r>
              <a:rPr lang="en-US" sz="18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기반 눈건강 관리(</a:t>
            </a:r>
            <a:r>
              <a:rPr lang="en-US" sz="18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Eye</a:t>
            </a:r>
            <a:r>
              <a:rPr lang="en-US" sz="18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조아)</a:t>
            </a:r>
            <a:endParaRPr sz="18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13"/>
          <p:cNvSpPr txBox="1"/>
          <p:nvPr/>
        </p:nvSpPr>
        <p:spPr>
          <a:xfrm>
            <a:off x="1264601" y="2379010"/>
            <a:ext cx="18552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자가진단으로 다양한 테스트를 체험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1264601" y="2145320"/>
            <a:ext cx="9369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눈 건강 테스트 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백내장 테스트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71976" y="1524002"/>
            <a:ext cx="3248570" cy="1767893"/>
          </a:xfrm>
          <a:prstGeom prst="rect">
            <a:avLst/>
          </a:prstGeom>
        </p:spPr>
      </p:pic>
      <p:sp>
        <p:nvSpPr>
          <p:cNvPr id="163" name="Google Shape;163;p14"/>
          <p:cNvSpPr txBox="1"/>
          <p:nvPr/>
        </p:nvSpPr>
        <p:spPr>
          <a:xfrm>
            <a:off x="6096501" y="1524310"/>
            <a:ext cx="107914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백내장 인식 코드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4" name="Google Shape;164;p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6635" y="1752600"/>
            <a:ext cx="4242435" cy="4450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4"/>
          <p:cNvGrpSpPr/>
          <p:nvPr/>
        </p:nvGrpSpPr>
        <p:grpSpPr>
          <a:xfrm>
            <a:off x="1280539" y="1456690"/>
            <a:ext cx="3405961" cy="4689135"/>
            <a:chOff x="1280539" y="1456690"/>
            <a:chExt cx="3405961" cy="4689135"/>
          </a:xfrm>
        </p:grpSpPr>
        <p:sp>
          <p:nvSpPr>
            <p:cNvPr id="167" name="Google Shape;167;p14"/>
            <p:cNvSpPr txBox="1"/>
            <p:nvPr/>
          </p:nvSpPr>
          <p:spPr>
            <a:xfrm>
              <a:off x="1280539" y="4991206"/>
              <a:ext cx="3211200" cy="1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&gt; </a:t>
              </a: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백내장 눈 이미지와 정상 눈 이미지를 전이학습을 통해 </a:t>
              </a:r>
              <a:r>
                <a:rPr lang="en-US" sz="900">
                  <a:solidFill>
                    <a:schemeClr val="dk1"/>
                  </a:solidFill>
                </a:rPr>
                <a:t>학습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8" name="Google Shape;168;p14"/>
            <p:cNvSpPr txBox="1"/>
            <p:nvPr/>
          </p:nvSpPr>
          <p:spPr>
            <a:xfrm>
              <a:off x="1280539" y="5245214"/>
              <a:ext cx="23373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&gt; </a:t>
              </a:r>
              <a:r>
                <a:rPr lang="en-US" sz="900">
                  <a:solidFill>
                    <a:schemeClr val="dk1"/>
                  </a:solidFill>
                  <a:latin typeface="Georgia" panose="02040502050405020303"/>
                  <a:ea typeface="Georgia" panose="02040502050405020303"/>
                  <a:cs typeface="Georgia" panose="02040502050405020303"/>
                  <a:sym typeface="Georgia" panose="02040502050405020303"/>
                </a:rPr>
                <a:t>OpenCV</a:t>
              </a: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와 Mediapipe로 얼굴과 손을 인식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" name="Google Shape;169;p14"/>
            <p:cNvSpPr txBox="1"/>
            <p:nvPr/>
          </p:nvSpPr>
          <p:spPr>
            <a:xfrm>
              <a:off x="1280539" y="5499222"/>
              <a:ext cx="2666926" cy="190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&gt; </a:t>
              </a: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식지와 손목까지의 거리가 손바닥과 손목까지의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" name="Google Shape;170;p14"/>
            <p:cNvSpPr txBox="1"/>
            <p:nvPr/>
          </p:nvSpPr>
          <p:spPr>
            <a:xfrm>
              <a:off x="1280539" y="5753229"/>
              <a:ext cx="21468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  거리보다 짧을 때 눈부위 화면을 캡쳐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" name="Google Shape;171;p14"/>
            <p:cNvSpPr txBox="1"/>
            <p:nvPr/>
          </p:nvSpPr>
          <p:spPr>
            <a:xfrm>
              <a:off x="1280553" y="6007225"/>
              <a:ext cx="31020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&gt; 캡쳐한 이미지</a:t>
              </a:r>
              <a:r>
                <a:rPr lang="en-US" sz="900">
                  <a:solidFill>
                    <a:schemeClr val="dk1"/>
                  </a:solidFill>
                </a:rPr>
                <a:t>를 딥러닝을 통해 </a:t>
              </a: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발병여부를 확인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2" name="Google Shape;172;p14"/>
            <p:cNvSpPr txBox="1"/>
            <p:nvPr/>
          </p:nvSpPr>
          <p:spPr>
            <a:xfrm>
              <a:off x="1280550" y="3559875"/>
              <a:ext cx="2778000" cy="2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40" b="1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백내장 테스트</a:t>
              </a:r>
              <a:r>
                <a:rPr lang="en-US" sz="1600" b="1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(시연영상 포함)</a:t>
              </a:r>
              <a:endParaRPr sz="16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300224" y="1456690"/>
              <a:ext cx="3386277" cy="1898523"/>
            </a:xfrm>
            <a:custGeom>
              <a:avLst/>
              <a:gdLst/>
              <a:ahLst/>
              <a:cxnLst/>
              <a:rect l="l" t="t" r="r" b="b"/>
              <a:pathLst>
                <a:path w="3386277" h="1898523" extrusionOk="0">
                  <a:moveTo>
                    <a:pt x="3240177" y="1860423"/>
                  </a:moveTo>
                  <a:lnTo>
                    <a:pt x="146101" y="1860423"/>
                  </a:lnTo>
                  <a:cubicBezTo>
                    <a:pt x="86449" y="1860423"/>
                    <a:pt x="38100" y="1812074"/>
                    <a:pt x="38100" y="1752422"/>
                  </a:cubicBezTo>
                  <a:lnTo>
                    <a:pt x="38100" y="146101"/>
                  </a:lnTo>
                  <a:cubicBezTo>
                    <a:pt x="38100" y="86449"/>
                    <a:pt x="86449" y="38100"/>
                    <a:pt x="146101" y="38100"/>
                  </a:cubicBezTo>
                  <a:lnTo>
                    <a:pt x="3240177" y="38100"/>
                  </a:lnTo>
                  <a:cubicBezTo>
                    <a:pt x="3299829" y="38100"/>
                    <a:pt x="3348178" y="86449"/>
                    <a:pt x="3348178" y="146101"/>
                  </a:cubicBezTo>
                  <a:lnTo>
                    <a:pt x="3348178" y="1752422"/>
                  </a:lnTo>
                  <a:cubicBezTo>
                    <a:pt x="3348178" y="1812074"/>
                    <a:pt x="3299829" y="1860423"/>
                    <a:pt x="3240177" y="1860423"/>
                  </a:cubicBezTo>
                  <a:lnTo>
                    <a:pt x="3240177" y="1860423"/>
                  </a:lnTo>
                </a:path>
              </a:pathLst>
            </a:custGeom>
            <a:noFill/>
            <a:ln w="76200" cap="flat" cmpd="sng">
              <a:solidFill>
                <a:srgbClr val="2C2C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4" name="Google Shape;174;p14"/>
          <p:cNvSpPr txBox="1"/>
          <p:nvPr/>
        </p:nvSpPr>
        <p:spPr>
          <a:xfrm>
            <a:off x="1280554" y="3964925"/>
            <a:ext cx="3352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얼굴 정면으로 하여 손을 쥐고 폈을 때 백내장 발병여부를 확인. 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280551" y="4681910"/>
            <a:ext cx="107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</a:rPr>
              <a:t>작업내용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녹내장테스트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5810" y="1176655"/>
            <a:ext cx="3282315" cy="1786890"/>
          </a:xfrm>
          <a:prstGeom prst="rect">
            <a:avLst/>
          </a:prstGeom>
        </p:spPr>
      </p:pic>
      <p:pic>
        <p:nvPicPr>
          <p:cNvPr id="30" name="난시테스트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6435" y="1149350"/>
            <a:ext cx="3252470" cy="1830705"/>
          </a:xfrm>
          <a:prstGeom prst="rect">
            <a:avLst/>
          </a:prstGeom>
        </p:spPr>
      </p:pic>
      <p:pic>
        <p:nvPicPr>
          <p:cNvPr id="28" name="시력테스트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2355" y="1159510"/>
            <a:ext cx="3296945" cy="1762125"/>
          </a:xfrm>
          <a:prstGeom prst="rect">
            <a:avLst/>
          </a:prstGeom>
        </p:spPr>
      </p:pic>
      <p:grpSp>
        <p:nvGrpSpPr>
          <p:cNvPr id="180" name="Google Shape;180;p15"/>
          <p:cNvGrpSpPr/>
          <p:nvPr/>
        </p:nvGrpSpPr>
        <p:grpSpPr>
          <a:xfrm>
            <a:off x="8326120" y="3178175"/>
            <a:ext cx="2867031" cy="2023110"/>
            <a:chOff x="814" y="4923"/>
            <a:chExt cx="4515" cy="3186"/>
          </a:xfrm>
        </p:grpSpPr>
        <p:sp>
          <p:nvSpPr>
            <p:cNvPr id="181" name="Google Shape;181;p15"/>
            <p:cNvSpPr txBox="1"/>
            <p:nvPr/>
          </p:nvSpPr>
          <p:spPr>
            <a:xfrm>
              <a:off x="829" y="5531"/>
              <a:ext cx="45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</a:rPr>
                <a:t>화면과 같은 동작을 취하여 손가락이 보이면 V, 아니면 X 버튼을 원격제어 </a:t>
              </a:r>
              <a:endParaRPr sz="900">
                <a:solidFill>
                  <a:schemeClr val="dk1"/>
                </a:solidFill>
              </a:endParaRPr>
            </a:p>
          </p:txBody>
        </p:sp>
        <p:sp>
          <p:nvSpPr>
            <p:cNvPr id="182" name="Google Shape;182;p15"/>
            <p:cNvSpPr txBox="1"/>
            <p:nvPr/>
          </p:nvSpPr>
          <p:spPr>
            <a:xfrm>
              <a:off x="835" y="7158"/>
              <a:ext cx="4352" cy="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&gt; 손을 인식하여 버튼 이미지의 구간에 3초간 있을 때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  원격 클릭이 실행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814" y="4923"/>
              <a:ext cx="45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40" b="1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녹내장 테스트</a:t>
              </a:r>
              <a:r>
                <a:rPr lang="en-US" sz="1600" b="1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(시연영상 포함)</a:t>
              </a:r>
              <a:endParaRPr sz="16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85" name="Google Shape;185;p15"/>
          <p:cNvGrpSpPr/>
          <p:nvPr/>
        </p:nvGrpSpPr>
        <p:grpSpPr>
          <a:xfrm>
            <a:off x="522350" y="1092200"/>
            <a:ext cx="3388818" cy="5058410"/>
            <a:chOff x="522350" y="1092200"/>
            <a:chExt cx="3388818" cy="5058410"/>
          </a:xfrm>
        </p:grpSpPr>
        <p:grpSp>
          <p:nvGrpSpPr>
            <p:cNvPr id="186" name="Google Shape;186;p15"/>
            <p:cNvGrpSpPr/>
            <p:nvPr/>
          </p:nvGrpSpPr>
          <p:grpSpPr>
            <a:xfrm>
              <a:off x="522350" y="3195325"/>
              <a:ext cx="3238525" cy="2955285"/>
              <a:chOff x="6932" y="4923"/>
              <a:chExt cx="5100" cy="4654"/>
            </a:xfrm>
          </p:grpSpPr>
          <p:sp>
            <p:nvSpPr>
              <p:cNvPr id="187" name="Google Shape;187;p15"/>
              <p:cNvSpPr txBox="1"/>
              <p:nvPr/>
            </p:nvSpPr>
            <p:spPr>
              <a:xfrm>
                <a:off x="6932" y="5550"/>
                <a:ext cx="5100" cy="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지정한</a:t>
                </a:r>
                <a:r>
                  <a:rPr lang="en-US" altLang="ko-KR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</a:t>
                </a:r>
                <a:r>
                  <a:rPr lang="ko-KR" alt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범위의</a:t>
                </a: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거리에서 </a:t>
                </a:r>
                <a:r>
                  <a:rPr lang="en-US" sz="900">
                    <a:solidFill>
                      <a:schemeClr val="dk1"/>
                    </a:solidFill>
                  </a:rPr>
                  <a:t>그림을 보고 맞는 버튼을 </a:t>
                </a: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원격</a:t>
                </a:r>
                <a:r>
                  <a:rPr lang="en-US" sz="900">
                    <a:solidFill>
                      <a:schemeClr val="dk1"/>
                    </a:solidFill>
                  </a:rPr>
                  <a:t>제어</a:t>
                </a:r>
                <a:endParaRPr sz="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8" name="Google Shape;188;p15"/>
              <p:cNvSpPr txBox="1"/>
              <p:nvPr/>
            </p:nvSpPr>
            <p:spPr>
              <a:xfrm>
                <a:off x="6932" y="4923"/>
                <a:ext cx="48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60" b="1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시력 테스트</a:t>
                </a:r>
                <a:r>
                  <a:rPr lang="en-US" sz="1700" b="1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(시연영상 포함)</a:t>
                </a:r>
                <a:endParaRPr sz="17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9" name="Google Shape;189;p15"/>
              <p:cNvSpPr txBox="1"/>
              <p:nvPr/>
            </p:nvSpPr>
            <p:spPr>
              <a:xfrm>
                <a:off x="6932" y="7177"/>
                <a:ext cx="5100" cy="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&gt; 평균 두눈간의 거리를 6.3cm로 지정하여 카메라 초점거리를</a:t>
                </a:r>
                <a:endParaRPr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 구한 다음 카메라와 사람간의 거리를 구함</a:t>
                </a:r>
                <a:endParaRPr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&gt; </a:t>
                </a:r>
                <a:r>
                  <a:rPr lang="en-US" sz="900">
                    <a:solidFill>
                      <a:schemeClr val="dk1"/>
                    </a:solidFill>
                  </a:rPr>
                  <a:t>40cm~70cm</a:t>
                </a: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(</a:t>
                </a:r>
                <a:r>
                  <a:rPr lang="en-US" sz="900">
                    <a:solidFill>
                      <a:schemeClr val="dk1"/>
                    </a:solidFill>
                  </a:rPr>
                  <a:t>거리조절 가능</a:t>
                </a: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)의 거리에서만 테스트 이미지가 </a:t>
                </a:r>
                <a:endParaRPr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</a:rPr>
                  <a:t>   </a:t>
                </a: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나타남</a:t>
                </a:r>
                <a:endParaRPr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&gt; 손을 인식하여 버튼</a:t>
                </a:r>
                <a:r>
                  <a:rPr lang="en-US" sz="900">
                    <a:solidFill>
                      <a:schemeClr val="dk1"/>
                    </a:solidFill>
                  </a:rPr>
                  <a:t>에 3초 멈췄을 때</a:t>
                </a: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원격 클릭이 실행</a:t>
                </a:r>
                <a:endParaRPr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&gt; 맞는 버튼을 클릭시 다음 이미지로 변경되고</a:t>
                </a:r>
                <a:endParaRPr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 아니면 전 이미지로 변경</a:t>
                </a:r>
                <a:endParaRPr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190" name="Google Shape;190;p15"/>
            <p:cNvSpPr/>
            <p:nvPr/>
          </p:nvSpPr>
          <p:spPr>
            <a:xfrm>
              <a:off x="524890" y="1092200"/>
              <a:ext cx="3386278" cy="1898523"/>
            </a:xfrm>
            <a:custGeom>
              <a:avLst/>
              <a:gdLst/>
              <a:ahLst/>
              <a:cxnLst/>
              <a:rect l="l" t="t" r="r" b="b"/>
              <a:pathLst>
                <a:path w="3386278" h="1898523" extrusionOk="0">
                  <a:moveTo>
                    <a:pt x="3240176" y="1860423"/>
                  </a:moveTo>
                  <a:lnTo>
                    <a:pt x="146101" y="1860423"/>
                  </a:lnTo>
                  <a:cubicBezTo>
                    <a:pt x="86449" y="1860423"/>
                    <a:pt x="38100" y="1812074"/>
                    <a:pt x="38100" y="1752422"/>
                  </a:cubicBezTo>
                  <a:lnTo>
                    <a:pt x="38100" y="146101"/>
                  </a:lnTo>
                  <a:cubicBezTo>
                    <a:pt x="38100" y="86449"/>
                    <a:pt x="86449" y="38100"/>
                    <a:pt x="146101" y="38100"/>
                  </a:cubicBezTo>
                  <a:lnTo>
                    <a:pt x="3240176" y="38100"/>
                  </a:lnTo>
                  <a:cubicBezTo>
                    <a:pt x="3299829" y="38100"/>
                    <a:pt x="3348178" y="86449"/>
                    <a:pt x="3348178" y="146101"/>
                  </a:cubicBezTo>
                  <a:lnTo>
                    <a:pt x="3348178" y="1752422"/>
                  </a:lnTo>
                  <a:cubicBezTo>
                    <a:pt x="3348178" y="1812074"/>
                    <a:pt x="3299829" y="1860423"/>
                    <a:pt x="3240176" y="1860423"/>
                  </a:cubicBezTo>
                  <a:lnTo>
                    <a:pt x="3240176" y="1860423"/>
                  </a:lnTo>
                </a:path>
              </a:pathLst>
            </a:custGeom>
            <a:noFill/>
            <a:ln w="76200" cap="flat" cmpd="sng">
              <a:solidFill>
                <a:srgbClr val="2C2C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1" name="Google Shape;191;p15"/>
          <p:cNvGrpSpPr/>
          <p:nvPr/>
        </p:nvGrpSpPr>
        <p:grpSpPr>
          <a:xfrm>
            <a:off x="4373880" y="3170050"/>
            <a:ext cx="3291205" cy="2383665"/>
            <a:chOff x="7128" y="4992"/>
            <a:chExt cx="5183" cy="3754"/>
          </a:xfrm>
        </p:grpSpPr>
        <p:sp>
          <p:nvSpPr>
            <p:cNvPr id="192" name="Google Shape;192;p15"/>
            <p:cNvSpPr txBox="1"/>
            <p:nvPr/>
          </p:nvSpPr>
          <p:spPr>
            <a:xfrm>
              <a:off x="7128" y="7246"/>
              <a:ext cx="51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&gt; 평균 두눈간의 거리를 6.3cm로 지정하여 카메라 초점거리를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  구한 다음 카메라와 사람간의 거리를 구함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&gt; 50cm~75cm 의 거리에서만 테스트 이미지가 나타남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&gt; 손을 인식하여 버튼 이미지의 구간에 3초간 있을 때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  원격 클릭이 실행</a:t>
              </a:r>
              <a:endParaRPr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193" name="Google Shape;193;p15"/>
            <p:cNvGrpSpPr/>
            <p:nvPr/>
          </p:nvGrpSpPr>
          <p:grpSpPr>
            <a:xfrm>
              <a:off x="7211" y="4992"/>
              <a:ext cx="5100" cy="1227"/>
              <a:chOff x="13036" y="4923"/>
              <a:chExt cx="5100" cy="1227"/>
            </a:xfrm>
          </p:grpSpPr>
          <p:sp>
            <p:nvSpPr>
              <p:cNvPr id="194" name="Google Shape;194;p15"/>
              <p:cNvSpPr txBox="1"/>
              <p:nvPr/>
            </p:nvSpPr>
            <p:spPr>
              <a:xfrm>
                <a:off x="13036" y="5550"/>
                <a:ext cx="5100" cy="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>
                    <a:solidFill>
                      <a:schemeClr val="dk1"/>
                    </a:solidFill>
                  </a:rPr>
                  <a:t>지정한 범위의 거리에서 이미지가 피카츄로 보이면 V, 아니면 X 버튼을 원격제어</a:t>
                </a:r>
                <a:endParaRPr sz="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5" name="Google Shape;195;p15"/>
              <p:cNvSpPr txBox="1"/>
              <p:nvPr/>
            </p:nvSpPr>
            <p:spPr>
              <a:xfrm>
                <a:off x="13036" y="4923"/>
                <a:ext cx="51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60" b="1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난시 테스트</a:t>
                </a:r>
                <a:r>
                  <a:rPr lang="en-US" sz="1700" b="1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(시연영상 포함)</a:t>
                </a:r>
                <a:endParaRPr sz="17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97" name="Google Shape;197;p15"/>
          <p:cNvSpPr/>
          <p:nvPr/>
        </p:nvSpPr>
        <p:spPr>
          <a:xfrm>
            <a:off x="4429125" y="1110859"/>
            <a:ext cx="3386278" cy="1898523"/>
          </a:xfrm>
          <a:custGeom>
            <a:avLst/>
            <a:gdLst/>
            <a:ahLst/>
            <a:cxnLst/>
            <a:rect l="l" t="t" r="r" b="b"/>
            <a:pathLst>
              <a:path w="3386278" h="1898523" extrusionOk="0">
                <a:moveTo>
                  <a:pt x="3240177" y="1860423"/>
                </a:moveTo>
                <a:lnTo>
                  <a:pt x="146101" y="1860423"/>
                </a:lnTo>
                <a:cubicBezTo>
                  <a:pt x="86449" y="1860423"/>
                  <a:pt x="38100" y="1812074"/>
                  <a:pt x="38100" y="1752422"/>
                </a:cubicBezTo>
                <a:lnTo>
                  <a:pt x="38100" y="146101"/>
                </a:lnTo>
                <a:cubicBezTo>
                  <a:pt x="38100" y="86449"/>
                  <a:pt x="86449" y="38100"/>
                  <a:pt x="146101" y="38100"/>
                </a:cubicBezTo>
                <a:lnTo>
                  <a:pt x="3240177" y="38100"/>
                </a:lnTo>
                <a:cubicBezTo>
                  <a:pt x="3299829" y="38100"/>
                  <a:pt x="3348178" y="86449"/>
                  <a:pt x="3348178" y="146101"/>
                </a:cubicBezTo>
                <a:lnTo>
                  <a:pt x="3348178" y="1752422"/>
                </a:lnTo>
                <a:cubicBezTo>
                  <a:pt x="3348178" y="1812074"/>
                  <a:pt x="3299829" y="1860423"/>
                  <a:pt x="3240177" y="1860423"/>
                </a:cubicBezTo>
                <a:lnTo>
                  <a:pt x="3240177" y="1860423"/>
                </a:lnTo>
              </a:path>
            </a:pathLst>
          </a:custGeom>
          <a:noFill/>
          <a:ln w="76200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15"/>
          <p:cNvSpPr/>
          <p:nvPr/>
        </p:nvSpPr>
        <p:spPr>
          <a:xfrm>
            <a:off x="8327390" y="1122680"/>
            <a:ext cx="3386277" cy="1898523"/>
          </a:xfrm>
          <a:custGeom>
            <a:avLst/>
            <a:gdLst/>
            <a:ahLst/>
            <a:cxnLst/>
            <a:rect l="l" t="t" r="r" b="b"/>
            <a:pathLst>
              <a:path w="3386277" h="1898523" extrusionOk="0">
                <a:moveTo>
                  <a:pt x="3240177" y="1860423"/>
                </a:moveTo>
                <a:lnTo>
                  <a:pt x="146101" y="1860423"/>
                </a:lnTo>
                <a:cubicBezTo>
                  <a:pt x="86449" y="1860423"/>
                  <a:pt x="38100" y="1812074"/>
                  <a:pt x="38100" y="1752422"/>
                </a:cubicBezTo>
                <a:lnTo>
                  <a:pt x="38100" y="146101"/>
                </a:lnTo>
                <a:cubicBezTo>
                  <a:pt x="38100" y="86449"/>
                  <a:pt x="86449" y="38100"/>
                  <a:pt x="146101" y="38100"/>
                </a:cubicBezTo>
                <a:lnTo>
                  <a:pt x="3240177" y="38100"/>
                </a:lnTo>
                <a:cubicBezTo>
                  <a:pt x="3299829" y="38100"/>
                  <a:pt x="3348178" y="86449"/>
                  <a:pt x="3348178" y="146101"/>
                </a:cubicBezTo>
                <a:lnTo>
                  <a:pt x="3348178" y="1752422"/>
                </a:lnTo>
                <a:cubicBezTo>
                  <a:pt x="3348178" y="1812074"/>
                  <a:pt x="3299829" y="1860423"/>
                  <a:pt x="3240177" y="1860423"/>
                </a:cubicBezTo>
                <a:lnTo>
                  <a:pt x="3240177" y="1860423"/>
                </a:lnTo>
              </a:path>
            </a:pathLst>
          </a:custGeom>
          <a:noFill/>
          <a:ln w="76200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15"/>
          <p:cNvSpPr txBox="1"/>
          <p:nvPr/>
        </p:nvSpPr>
        <p:spPr>
          <a:xfrm>
            <a:off x="518551" y="4377110"/>
            <a:ext cx="107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</a:rPr>
              <a:t>작업내용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Google Shape;201;p15"/>
          <p:cNvSpPr txBox="1"/>
          <p:nvPr/>
        </p:nvSpPr>
        <p:spPr>
          <a:xfrm>
            <a:off x="4404751" y="4377110"/>
            <a:ext cx="107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</a:rPr>
              <a:t>작업내용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2" name="Google Shape;202;p15"/>
          <p:cNvSpPr txBox="1"/>
          <p:nvPr/>
        </p:nvSpPr>
        <p:spPr>
          <a:xfrm>
            <a:off x="8367151" y="4377110"/>
            <a:ext cx="107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</a:rPr>
              <a:t>작업내용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>
                <p:cTn id="4" fill="hold" display="1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눈 깜빡이 게임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75650" y="1119505"/>
            <a:ext cx="3284855" cy="1817370"/>
          </a:xfrm>
          <a:prstGeom prst="rect">
            <a:avLst/>
          </a:prstGeom>
        </p:spPr>
      </p:pic>
      <p:pic>
        <p:nvPicPr>
          <p:cNvPr id="50" name="색맹테스트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3260" y="1113790"/>
            <a:ext cx="3248025" cy="1816100"/>
          </a:xfrm>
          <a:prstGeom prst="rect">
            <a:avLst/>
          </a:prstGeom>
        </p:spPr>
      </p:pic>
      <p:pic>
        <p:nvPicPr>
          <p:cNvPr id="4" name="황반변성테스트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8485" y="1136015"/>
            <a:ext cx="3261360" cy="1811020"/>
          </a:xfrm>
          <a:prstGeom prst="rect">
            <a:avLst/>
          </a:prstGeom>
        </p:spPr>
      </p:pic>
      <p:grpSp>
        <p:nvGrpSpPr>
          <p:cNvPr id="207" name="Google Shape;207;p16"/>
          <p:cNvGrpSpPr/>
          <p:nvPr/>
        </p:nvGrpSpPr>
        <p:grpSpPr>
          <a:xfrm>
            <a:off x="512825" y="3195320"/>
            <a:ext cx="3453791" cy="756920"/>
            <a:chOff x="6932" y="4923"/>
            <a:chExt cx="5439" cy="1192"/>
          </a:xfrm>
        </p:grpSpPr>
        <p:sp>
          <p:nvSpPr>
            <p:cNvPr id="208" name="Google Shape;208;p16"/>
            <p:cNvSpPr txBox="1"/>
            <p:nvPr/>
          </p:nvSpPr>
          <p:spPr>
            <a:xfrm>
              <a:off x="6971" y="5515"/>
              <a:ext cx="54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</a:rPr>
                <a:t>지정한 범위에서 바둑판이 굴절되게 보이면 V, 아니면 X 버튼을 </a:t>
              </a:r>
              <a:endParaRPr sz="9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</a:rPr>
                <a:t>원격제어 </a:t>
              </a:r>
              <a:endParaRPr sz="900">
                <a:solidFill>
                  <a:schemeClr val="dk1"/>
                </a:solidFill>
              </a:endParaRPr>
            </a:p>
          </p:txBody>
        </p:sp>
        <p:sp>
          <p:nvSpPr>
            <p:cNvPr id="209" name="Google Shape;209;p16"/>
            <p:cNvSpPr txBox="1"/>
            <p:nvPr/>
          </p:nvSpPr>
          <p:spPr>
            <a:xfrm>
              <a:off x="6932" y="4923"/>
              <a:ext cx="51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60" b="1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황반변성 테스트</a:t>
              </a:r>
              <a:r>
                <a:rPr lang="en-US" sz="1700" b="1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(시연영상 포함)</a:t>
              </a:r>
              <a:endParaRPr sz="17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10" name="Google Shape;210;p16"/>
          <p:cNvSpPr txBox="1"/>
          <p:nvPr/>
        </p:nvSpPr>
        <p:spPr>
          <a:xfrm>
            <a:off x="8322945" y="3181985"/>
            <a:ext cx="28392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5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눈 깜빡이 게임</a:t>
            </a:r>
            <a:r>
              <a:rPr lang="en-US" sz="16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(시연영상 포함)</a:t>
            </a:r>
            <a:endParaRPr sz="16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4426585" y="3188970"/>
            <a:ext cx="273810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6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색맹 테스트</a:t>
            </a:r>
            <a:r>
              <a:rPr lang="en-US" sz="17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(시연영상 포함)</a:t>
            </a:r>
            <a:endParaRPr sz="17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515620" y="4655185"/>
            <a:ext cx="28818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&gt; 평균 두눈간의 거리를 6.3cm로 지정하여 카메라 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초점거리를 구한 다음 카메라와 사람간의 거리를 구함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&gt; 50cm~75cm 의 거리에서만 테스트 이미지가 나타남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&gt; 손을 인식하여 버튼 이미지의 구간에 3초간 있을 때 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원격 클릭이 실행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85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85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9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4445000" y="4657090"/>
            <a:ext cx="306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&gt; 손을 인식하여 버튼 이미지의 구간에 3초간 있을 때 원격 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클릭이 실행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&gt; </a:t>
            </a:r>
            <a:r>
              <a:rPr lang="en-US" sz="9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if </a:t>
            </a: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문으로 정상, 색맹, 적녹</a:t>
            </a:r>
            <a:r>
              <a:rPr lang="en-US" sz="900">
                <a:solidFill>
                  <a:schemeClr val="dk1"/>
                </a:solidFill>
              </a:rPr>
              <a:t>색</a:t>
            </a: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맹, 녹</a:t>
            </a:r>
            <a:r>
              <a:rPr lang="en-US" sz="900">
                <a:solidFill>
                  <a:schemeClr val="dk1"/>
                </a:solidFill>
              </a:rPr>
              <a:t>색</a:t>
            </a: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맹을 구분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8322945" y="4648200"/>
            <a:ext cx="2962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&gt; </a:t>
            </a:r>
            <a:r>
              <a:rPr lang="en-US" sz="9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landmark </a:t>
            </a: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중 눈의 상하,좌우의 </a:t>
            </a:r>
            <a:r>
              <a:rPr lang="en-US" sz="9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keypoint</a:t>
            </a: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의 거리구함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&gt; (상하거리/좌우거리) * 100 의 비율이 33미만 이였을때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눈을 감았다고 인식함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&gt; 눈을 1번 깜빡이면 </a:t>
            </a:r>
            <a:r>
              <a:rPr lang="en-US" sz="9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count </a:t>
            </a: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가 1개 증가하는 동시 새 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이미지가 1개 없어짐</a:t>
            </a:r>
            <a:endParaRPr sz="9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8332470" y="3502660"/>
            <a:ext cx="342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제한 시간 30초 내에 떨어지는 새 이미지를 눈 깜빡임을 통해 </a:t>
            </a:r>
            <a:endParaRPr sz="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새를 잡는 게임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4445000" y="3600450"/>
            <a:ext cx="3333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이미지를 보고 1부터 3까지 순서대로 맞는 숫자 버튼을 원격제어 </a:t>
            </a:r>
            <a:endParaRPr sz="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515365" y="1092200"/>
            <a:ext cx="3386278" cy="1898523"/>
          </a:xfrm>
          <a:custGeom>
            <a:avLst/>
            <a:gdLst/>
            <a:ahLst/>
            <a:cxnLst/>
            <a:rect l="l" t="t" r="r" b="b"/>
            <a:pathLst>
              <a:path w="3386278" h="1898523" extrusionOk="0">
                <a:moveTo>
                  <a:pt x="3240176" y="1860423"/>
                </a:moveTo>
                <a:lnTo>
                  <a:pt x="146101" y="1860423"/>
                </a:lnTo>
                <a:cubicBezTo>
                  <a:pt x="86449" y="1860423"/>
                  <a:pt x="38100" y="1812074"/>
                  <a:pt x="38100" y="1752422"/>
                </a:cubicBezTo>
                <a:lnTo>
                  <a:pt x="38100" y="146101"/>
                </a:lnTo>
                <a:cubicBezTo>
                  <a:pt x="38100" y="86449"/>
                  <a:pt x="86449" y="38100"/>
                  <a:pt x="146101" y="38100"/>
                </a:cubicBezTo>
                <a:lnTo>
                  <a:pt x="3240176" y="38100"/>
                </a:lnTo>
                <a:cubicBezTo>
                  <a:pt x="3299829" y="38100"/>
                  <a:pt x="3348178" y="86449"/>
                  <a:pt x="3348178" y="146101"/>
                </a:cubicBezTo>
                <a:lnTo>
                  <a:pt x="3348178" y="1752422"/>
                </a:lnTo>
                <a:cubicBezTo>
                  <a:pt x="3348178" y="1812074"/>
                  <a:pt x="3299829" y="1860423"/>
                  <a:pt x="3240176" y="1860423"/>
                </a:cubicBezTo>
                <a:lnTo>
                  <a:pt x="3240176" y="1860423"/>
                </a:lnTo>
              </a:path>
            </a:pathLst>
          </a:custGeom>
          <a:noFill/>
          <a:ln w="76200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4424050" y="1085850"/>
            <a:ext cx="3386278" cy="1903269"/>
          </a:xfrm>
          <a:custGeom>
            <a:avLst/>
            <a:gdLst/>
            <a:ahLst/>
            <a:cxnLst/>
            <a:rect l="l" t="t" r="r" b="b"/>
            <a:pathLst>
              <a:path w="3386278" h="1898523" extrusionOk="0">
                <a:moveTo>
                  <a:pt x="3240177" y="1860423"/>
                </a:moveTo>
                <a:lnTo>
                  <a:pt x="146101" y="1860423"/>
                </a:lnTo>
                <a:cubicBezTo>
                  <a:pt x="86449" y="1860423"/>
                  <a:pt x="38100" y="1812074"/>
                  <a:pt x="38100" y="1752422"/>
                </a:cubicBezTo>
                <a:lnTo>
                  <a:pt x="38100" y="146101"/>
                </a:lnTo>
                <a:cubicBezTo>
                  <a:pt x="38100" y="86449"/>
                  <a:pt x="86449" y="38100"/>
                  <a:pt x="146101" y="38100"/>
                </a:cubicBezTo>
                <a:lnTo>
                  <a:pt x="3240177" y="38100"/>
                </a:lnTo>
                <a:cubicBezTo>
                  <a:pt x="3299829" y="38100"/>
                  <a:pt x="3348178" y="86449"/>
                  <a:pt x="3348178" y="146101"/>
                </a:cubicBezTo>
                <a:lnTo>
                  <a:pt x="3348178" y="1752422"/>
                </a:lnTo>
                <a:cubicBezTo>
                  <a:pt x="3348178" y="1812074"/>
                  <a:pt x="3299829" y="1860423"/>
                  <a:pt x="3240177" y="1860423"/>
                </a:cubicBezTo>
                <a:lnTo>
                  <a:pt x="3240177" y="1860423"/>
                </a:lnTo>
              </a:path>
            </a:pathLst>
          </a:custGeom>
          <a:noFill/>
          <a:ln w="76200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" name="Google Shape;222;p16"/>
          <p:cNvSpPr/>
          <p:nvPr/>
        </p:nvSpPr>
        <p:spPr>
          <a:xfrm>
            <a:off x="8332470" y="1078865"/>
            <a:ext cx="3386277" cy="1898523"/>
          </a:xfrm>
          <a:custGeom>
            <a:avLst/>
            <a:gdLst/>
            <a:ahLst/>
            <a:cxnLst/>
            <a:rect l="l" t="t" r="r" b="b"/>
            <a:pathLst>
              <a:path w="3386277" h="1898523" extrusionOk="0">
                <a:moveTo>
                  <a:pt x="3240177" y="1860423"/>
                </a:moveTo>
                <a:lnTo>
                  <a:pt x="146101" y="1860423"/>
                </a:lnTo>
                <a:cubicBezTo>
                  <a:pt x="86449" y="1860423"/>
                  <a:pt x="38100" y="1812074"/>
                  <a:pt x="38100" y="1752422"/>
                </a:cubicBezTo>
                <a:lnTo>
                  <a:pt x="38100" y="146101"/>
                </a:lnTo>
                <a:cubicBezTo>
                  <a:pt x="38100" y="86449"/>
                  <a:pt x="86449" y="38100"/>
                  <a:pt x="146101" y="38100"/>
                </a:cubicBezTo>
                <a:lnTo>
                  <a:pt x="3240177" y="38100"/>
                </a:lnTo>
                <a:cubicBezTo>
                  <a:pt x="3299829" y="38100"/>
                  <a:pt x="3348178" y="86449"/>
                  <a:pt x="3348178" y="146101"/>
                </a:cubicBezTo>
                <a:lnTo>
                  <a:pt x="3348178" y="1752422"/>
                </a:lnTo>
                <a:cubicBezTo>
                  <a:pt x="3348178" y="1812074"/>
                  <a:pt x="3299829" y="1860423"/>
                  <a:pt x="3240177" y="1860423"/>
                </a:cubicBezTo>
                <a:lnTo>
                  <a:pt x="3240177" y="1860423"/>
                </a:lnTo>
              </a:path>
            </a:pathLst>
          </a:custGeom>
          <a:noFill/>
          <a:ln w="76200" cap="flat" cmpd="sng">
            <a:solidFill>
              <a:srgbClr val="2C2C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518551" y="4377110"/>
            <a:ext cx="107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</a:rPr>
              <a:t>작업내용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4" name="Google Shape;224;p16"/>
          <p:cNvSpPr txBox="1"/>
          <p:nvPr/>
        </p:nvSpPr>
        <p:spPr>
          <a:xfrm>
            <a:off x="4404751" y="4377110"/>
            <a:ext cx="107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</a:rPr>
              <a:t>작업내용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8367151" y="4377110"/>
            <a:ext cx="107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</a:rPr>
              <a:t>작업내용</a:t>
            </a:r>
            <a:endParaRPr sz="11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video>
              <p:cMediaNode>
                <p:cTn id="4" fill="hold" display="1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083425" y="2971800"/>
            <a:ext cx="4568825" cy="252158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2000116" y="2328855"/>
            <a:ext cx="464820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작업기간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1753533" y="2833629"/>
            <a:ext cx="730885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프로젝트 목적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1734483" y="3514349"/>
            <a:ext cx="730885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프로젝트 내용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1981701" y="4581200"/>
            <a:ext cx="464820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사용언어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898544" y="5114066"/>
            <a:ext cx="1566545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FRAMEWORK / LIBRARY</a:t>
            </a:r>
            <a:endParaRPr sz="900" b="1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36" name="Google Shape;236;p17"/>
          <p:cNvSpPr txBox="1"/>
          <p:nvPr/>
        </p:nvSpPr>
        <p:spPr>
          <a:xfrm>
            <a:off x="2000116" y="6095827"/>
            <a:ext cx="464820" cy="13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참고자료</a:t>
            </a:r>
            <a:endParaRPr sz="9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" name="Google Shape;237;p17"/>
          <p:cNvSpPr txBox="1"/>
          <p:nvPr/>
        </p:nvSpPr>
        <p:spPr>
          <a:xfrm>
            <a:off x="2922103" y="2320052"/>
            <a:ext cx="139954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2022.09.18 ~ 2022.10.04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2922103" y="2819111"/>
            <a:ext cx="238315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딥러닝, 머신러닝, </a:t>
            </a: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Flask </a:t>
            </a: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사용경험 및 숙련도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9" name="Google Shape;239;p17"/>
          <p:cNvSpPr txBox="1"/>
          <p:nvPr/>
        </p:nvSpPr>
        <p:spPr>
          <a:xfrm>
            <a:off x="2922103" y="3504911"/>
            <a:ext cx="250253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BEST, OK, YEAH, HEART</a:t>
            </a: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등을 딥러닝을 통해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0" name="Google Shape;240;p17"/>
          <p:cNvSpPr txBox="1"/>
          <p:nvPr/>
        </p:nvSpPr>
        <p:spPr>
          <a:xfrm>
            <a:off x="2922103" y="3767852"/>
            <a:ext cx="257746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학습한 다음 </a:t>
            </a: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Mediapipe</a:t>
            </a: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로 손젝스처를 인식하여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2922099" y="4021900"/>
            <a:ext cx="2625900" cy="1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해당 손동작을 </a:t>
            </a:r>
            <a:r>
              <a:rPr lang="en-US" sz="960">
                <a:solidFill>
                  <a:schemeClr val="dk1"/>
                </a:solidFill>
              </a:rPr>
              <a:t>실행시</a:t>
            </a:r>
            <a:r>
              <a:rPr lang="en-US" sz="96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이미지가 나타남.</a:t>
            </a:r>
            <a:endParaRPr sz="96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2922103" y="4580652"/>
            <a:ext cx="20535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Python, </a:t>
            </a: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Java, </a:t>
            </a: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Javascript, HTML, CSS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43" name="Google Shape;243;p17"/>
          <p:cNvSpPr txBox="1"/>
          <p:nvPr/>
        </p:nvSpPr>
        <p:spPr>
          <a:xfrm>
            <a:off x="2922103" y="5114001"/>
            <a:ext cx="196215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Tensorflow, Keras, Sklearn, Opencv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2922103" y="5368052"/>
            <a:ext cx="187960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Mediapipe, Flask, Numpy, Pandas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2922103" y="5622103"/>
            <a:ext cx="1224280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Matplotlib, CV2, Time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2922103" y="6079887"/>
            <a:ext cx="384175" cy="1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Google</a:t>
            </a:r>
            <a:endParaRPr sz="96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502592" y="1572248"/>
            <a:ext cx="2005965" cy="27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AI </a:t>
            </a:r>
            <a:r>
              <a:rPr lang="en-US" sz="179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기반 손동작인식</a:t>
            </a:r>
            <a:endParaRPr sz="179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3166</Words>
  <Application>WPS Presentation</Application>
  <PresentationFormat/>
  <Paragraphs>315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Arial</vt:lpstr>
      <vt:lpstr>Calibri</vt:lpstr>
      <vt:lpstr>Georgia</vt:lpstr>
      <vt:lpstr>Microsoft YaHei</vt:lpstr>
      <vt:lpstr>Arial Unicode MS</vt:lpstr>
      <vt:lpstr>바탕체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yumei</cp:lastModifiedBy>
  <cp:revision>5</cp:revision>
  <dcterms:created xsi:type="dcterms:W3CDTF">2023-03-17T10:24:00Z</dcterms:created>
  <dcterms:modified xsi:type="dcterms:W3CDTF">2023-03-17T10:31:18Z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478E5FC0482B4AF1AB6AF3EDA0AEBBB5</vt:lpwstr>
  </property>
  <property fmtid="{D5CDD505-2E9C-101B-9397-08002B2CF9AE}" pid="3" name="KSOProductBuildVer">
    <vt:lpwstr>1033-11.2.0.11486</vt:lpwstr>
  </property>
</Properties>
</file>